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4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zh-TW"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zh-TW" sz="14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46577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zh-TW"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zh-TW" altLang="en-US" sz="3200">
              <a:solidFill>
                <a:prstClr val="black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zh-TW" sz="3200"/>
            </a:lvl1pPr>
            <a:extLst/>
          </a:lstStyle>
          <a:p>
            <a:pPr marL="0" algn="l"/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zh-TW" sz="1400">
                <a:solidFill>
                  <a:srgbClr val="777777"/>
                </a:solidFill>
              </a:defRPr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418805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987213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69921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68313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FDF2-3E81-46A4-9A2F-34590DD6BD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zh-TW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zh-TW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47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121840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zh-TW"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zh-TW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09872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zh-TW"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17867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  <a:satMod val="200000"/>
                </a:srgbClr>
              </a:solidFill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55308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  <a:p>
            <a:pPr lvl="5"/>
            <a:r>
              <a:rPr lang="zh-TW"/>
              <a:t>第六層</a:t>
            </a:r>
          </a:p>
          <a:p>
            <a:pPr lvl="6"/>
            <a:r>
              <a:rPr lang="zh-TW"/>
              <a:t>第七層</a:t>
            </a:r>
          </a:p>
          <a:p>
            <a:pPr lvl="7"/>
            <a:r>
              <a:rPr lang="zh-TW"/>
              <a:t>第八層</a:t>
            </a:r>
          </a:p>
          <a:p>
            <a:pPr lvl="8"/>
            <a:r>
              <a:rPr lang="zh-TW"/>
              <a:t>第九層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0A4771-C6EF-4B99-81F4-D30BE4E017A0}" type="datetimeFigureOut">
              <a:rPr lang="zh-TW" altLang="en-US">
                <a:solidFill>
                  <a:srgbClr val="E7DEC9">
                    <a:shade val="50000"/>
                    <a:satMod val="200000"/>
                  </a:srgbClr>
                </a:solidFill>
                <a:ea typeface="微軟正黑體"/>
              </a:rPr>
              <a:pPr/>
              <a:t>2014/7/10</a:t>
            </a:fld>
            <a:endParaRPr altLang="en-US">
              <a:solidFill>
                <a:srgbClr val="E7DEC9">
                  <a:shade val="50000"/>
                </a:srgbClr>
              </a:solidFill>
              <a:ea typeface="微軟正黑體"/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altLang="en-US">
              <a:solidFill>
                <a:srgbClr val="E7DEC9">
                  <a:shade val="50000"/>
                </a:srgbClr>
              </a:solidFill>
              <a:ea typeface="微軟正黑體"/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0B41CA-569D-40E7-8E58-026C0338B2C8}" type="slidenum">
              <a:rPr lang="en-US" altLang="zh-TW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altLang="en-US">
              <a:solidFill>
                <a:srgbClr val="E7DEC9">
                  <a:shade val="50000"/>
                </a:srgbClr>
              </a:solidFill>
              <a:ea typeface="微軟正黑體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3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lang="zh-TW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A48B3-9D80-47CA-B887-0087940947C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764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組織發展</a:t>
            </a:r>
          </a:p>
        </p:txBody>
      </p:sp>
      <p:pic>
        <p:nvPicPr>
          <p:cNvPr id="149508" name="Picture 3" descr="j025442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1989138"/>
            <a:ext cx="1708150" cy="1731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統一超商－塑造為學習型組織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zh-TW" altLang="en-US" sz="2200" dirty="0" smtClean="0"/>
              <a:t>統一超商官網：「教育</a:t>
            </a:r>
            <a:r>
              <a:rPr lang="zh-TW" altLang="en-US" sz="2200" dirty="0"/>
              <a:t>訓練是組織成長的主要動力，不僅是新進人員，全體夥伴都必須不斷進修與成長。 </a:t>
            </a:r>
            <a:r>
              <a:rPr lang="zh-TW" altLang="en-US" sz="2200" dirty="0" smtClean="0"/>
              <a:t>統一</a:t>
            </a:r>
            <a:r>
              <a:rPr lang="zh-TW" altLang="en-US" sz="2200" dirty="0"/>
              <a:t>超商擁有業界最完整的人才培訓計畫，豐富的「實體課程」搭配「線上學習」，</a:t>
            </a:r>
            <a:r>
              <a:rPr lang="zh-TW" altLang="en-US" sz="2200" b="1" dirty="0">
                <a:solidFill>
                  <a:srgbClr val="C00000"/>
                </a:solidFill>
              </a:rPr>
              <a:t>塑造出優良的學習型組織</a:t>
            </a:r>
            <a:r>
              <a:rPr lang="zh-TW" altLang="en-US" sz="2200" dirty="0" smtClean="0"/>
              <a:t>。」</a:t>
            </a:r>
            <a:endParaRPr lang="zh-TW" altLang="en-US" sz="22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56" y="3492004"/>
            <a:ext cx="3744416" cy="311037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777" y="3047231"/>
            <a:ext cx="3648075" cy="226695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187803" y="3130004"/>
            <a:ext cx="2852063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solidFill>
                  <a:srgbClr val="C00000"/>
                </a:solidFill>
              </a:rPr>
              <a:t>統一超商豐富的各種內部訓練</a:t>
            </a:r>
            <a:endParaRPr lang="zh-TW" altLang="en-US" sz="1600" dirty="0">
              <a:solidFill>
                <a:srgbClr val="C00000"/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2636" y="5427458"/>
            <a:ext cx="3414376" cy="13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『</a:t>
            </a:r>
            <a:r>
              <a:rPr lang="zh-TW" altLang="en-US" dirty="0" smtClean="0"/>
              <a:t>學習</a:t>
            </a:r>
            <a:r>
              <a:rPr lang="en-US" altLang="zh-TW" dirty="0" smtClean="0"/>
              <a:t>』</a:t>
            </a:r>
            <a:r>
              <a:rPr lang="zh-TW" altLang="en-US" dirty="0" smtClean="0"/>
              <a:t>造就改變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DFDF2-3E81-46A4-9A2F-34590DD6BD4B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5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52" y="1143000"/>
            <a:ext cx="8562498" cy="481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06D46-F513-4E10-8122-6C6774DA8D0E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40386" name="Picture 2" descr="二度遭劫"/>
          <p:cNvPicPr>
            <a:picLocks noChangeAspect="1" noChangeArrowheads="1"/>
          </p:cNvPicPr>
          <p:nvPr/>
        </p:nvPicPr>
        <p:blipFill>
          <a:blip r:embed="rId2">
            <a:lum contrast="48000"/>
          </a:blip>
          <a:srcRect/>
          <a:stretch>
            <a:fillRect/>
          </a:stretch>
        </p:blipFill>
        <p:spPr bwMode="auto">
          <a:xfrm>
            <a:off x="197999" y="1130773"/>
            <a:ext cx="8766489" cy="519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Rectangle 3"/>
          <p:cNvSpPr>
            <a:spLocks noChangeArrowheads="1"/>
          </p:cNvSpPr>
          <p:nvPr/>
        </p:nvSpPr>
        <p:spPr bwMode="auto">
          <a:xfrm>
            <a:off x="197998" y="51619"/>
            <a:ext cx="876648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反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學習型組織常是</a:t>
            </a:r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必然！</a:t>
            </a:r>
            <a:endParaRPr lang="zh-TW" altLang="en-US" sz="4000" b="1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0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A0B59-6A7F-4A7B-AA79-30778AF097FC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1555" name="Rectangle 2"/>
          <p:cNvSpPr>
            <a:spLocks noChangeArrowheads="1"/>
          </p:cNvSpPr>
          <p:nvPr/>
        </p:nvSpPr>
        <p:spPr bwMode="auto">
          <a:xfrm>
            <a:off x="685800" y="2286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學習</a:t>
            </a:r>
            <a:r>
              <a:rPr lang="zh-TW" altLang="en-US" sz="4000" b="1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型組織卻非</a:t>
            </a:r>
            <a:r>
              <a:rPr lang="zh-TW" altLang="en-US" sz="4000" b="1" dirty="0" smtClean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常態？</a:t>
            </a:r>
            <a:endParaRPr lang="zh-TW" altLang="en-US" sz="4000" b="1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041411" name="Picture 3" descr="BD0497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447800"/>
            <a:ext cx="4953000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412" name="Text Box 4"/>
          <p:cNvSpPr txBox="1">
            <a:spLocks noChangeArrowheads="1"/>
          </p:cNvSpPr>
          <p:nvPr/>
        </p:nvSpPr>
        <p:spPr bwMode="auto">
          <a:xfrm>
            <a:off x="1600200" y="5334000"/>
            <a:ext cx="589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兩個臭皮匠，勝過一個諸葛亮。</a:t>
            </a:r>
          </a:p>
        </p:txBody>
      </p:sp>
      <p:pic>
        <p:nvPicPr>
          <p:cNvPr id="151558" name="Picture 5" descr="People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276600"/>
            <a:ext cx="9747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655E7-45AB-4287-BFC9-E0849EB7848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</a:t>
            </a:r>
          </a:p>
        </p:txBody>
      </p:sp>
      <p:pic>
        <p:nvPicPr>
          <p:cNvPr id="1283075" name="Picture 3"/>
          <p:cNvPicPr>
            <a:picLocks noChangeAspect="1" noChangeArrowheads="1"/>
          </p:cNvPicPr>
          <p:nvPr/>
        </p:nvPicPr>
        <p:blipFill>
          <a:blip r:embed="rId2">
            <a:lum bright="-48000" contrast="60000"/>
          </a:blip>
          <a:srcRect/>
          <a:stretch>
            <a:fillRect/>
          </a:stretch>
        </p:blipFill>
        <p:spPr bwMode="auto">
          <a:xfrm>
            <a:off x="914400" y="1066800"/>
            <a:ext cx="741045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1" name="Picture 4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5734050"/>
            <a:ext cx="838200" cy="600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143EE-6FFF-4D1F-A43D-19522239A31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學習型組織的</a:t>
            </a:r>
            <a:r>
              <a:rPr lang="en-US" altLang="zh-TW" smtClean="0">
                <a:latin typeface="Times New Roman" pitchFamily="18" charset="0"/>
              </a:rPr>
              <a:t>7 “C”</a:t>
            </a:r>
          </a:p>
        </p:txBody>
      </p:sp>
      <p:sp>
        <p:nvSpPr>
          <p:cNvPr id="1284101" name="Text Box 5"/>
          <p:cNvSpPr txBox="1">
            <a:spLocks noChangeArrowheads="1"/>
          </p:cNvSpPr>
          <p:nvPr/>
        </p:nvSpPr>
        <p:spPr bwMode="auto">
          <a:xfrm>
            <a:off x="479425" y="1700213"/>
            <a:ext cx="86645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持續學習（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continuous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）：持續學習，不斷地精進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合作關係（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collaborative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）：成員間深切合作與支持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聯繫網路（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connected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）：成員間超限制互動環境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集體共享（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collective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）：組織整體智慧集結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創新發展（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creative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）：創新改良與發展</a:t>
            </a:r>
            <a:r>
              <a:rPr lang="zh-TW" altLang="en-US" sz="2500" b="1">
                <a:latin typeface="Times New Roman" pitchFamily="18" charset="0"/>
              </a:rPr>
              <a:t>；</a:t>
            </a: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科技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應用（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captured &amp; codified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）：善用科技能力與方法；</a:t>
            </a:r>
            <a:endParaRPr lang="zh-TW" altLang="en-US" sz="2500" b="1">
              <a:latin typeface="Times New Roman" pitchFamily="18" charset="0"/>
            </a:endParaRPr>
          </a:p>
          <a:p>
            <a:pPr marL="373063" indent="-373063"/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7. 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建立能力（</a:t>
            </a:r>
            <a:r>
              <a:rPr lang="en-US" altLang="zh-TW" sz="2500" b="1">
                <a:latin typeface="Times New Roman" pitchFamily="18" charset="0"/>
                <a:ea typeface="標楷體" pitchFamily="65" charset="-120"/>
              </a:rPr>
              <a:t>capacity building</a:t>
            </a:r>
            <a:r>
              <a:rPr lang="zh-TW" altLang="en-US" sz="2500" b="1">
                <a:latin typeface="標楷體" pitchFamily="65" charset="-120"/>
                <a:ea typeface="標楷體" pitchFamily="65" charset="-120"/>
              </a:rPr>
              <a:t>）：建立組織永續經營能力。</a:t>
            </a:r>
            <a:r>
              <a:rPr lang="zh-TW" altLang="en-US" sz="2500" b="1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05" name="Text Box 6"/>
          <p:cNvSpPr txBox="1">
            <a:spLocks noChangeArrowheads="1"/>
          </p:cNvSpPr>
          <p:nvPr/>
        </p:nvSpPr>
        <p:spPr bwMode="auto">
          <a:xfrm>
            <a:off x="2292350" y="5257800"/>
            <a:ext cx="415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Watkins &amp; Marsick,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1993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06" name="Picture 7" descr="j033658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16688" y="4437063"/>
            <a:ext cx="1360487" cy="1600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4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9A855-E1F5-45B9-AD7B-E542FB77502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512485" name="Rectangle 37"/>
          <p:cNvSpPr>
            <a:spLocks noChangeArrowheads="1"/>
          </p:cNvSpPr>
          <p:nvPr/>
        </p:nvSpPr>
        <p:spPr bwMode="auto">
          <a:xfrm>
            <a:off x="1547813" y="1052513"/>
            <a:ext cx="6119812" cy="518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五個學習循環模式的動態圖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92275" y="1125538"/>
            <a:ext cx="6172200" cy="5070475"/>
            <a:chOff x="1056" y="886"/>
            <a:chExt cx="3888" cy="319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84" y="1200"/>
              <a:ext cx="2784" cy="2640"/>
              <a:chOff x="1392" y="1008"/>
              <a:chExt cx="3120" cy="2880"/>
            </a:xfrm>
          </p:grpSpPr>
          <p:sp>
            <p:nvSpPr>
              <p:cNvPr id="154659" name="Arc 5"/>
              <p:cNvSpPr>
                <a:spLocks/>
              </p:cNvSpPr>
              <p:nvPr/>
            </p:nvSpPr>
            <p:spPr bwMode="auto">
              <a:xfrm>
                <a:off x="3024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0" name="Arc 6"/>
              <p:cNvSpPr>
                <a:spLocks/>
              </p:cNvSpPr>
              <p:nvPr/>
            </p:nvSpPr>
            <p:spPr bwMode="auto">
              <a:xfrm flipH="1">
                <a:off x="1392" y="1008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1" name="Arc 7"/>
              <p:cNvSpPr>
                <a:spLocks/>
              </p:cNvSpPr>
              <p:nvPr/>
            </p:nvSpPr>
            <p:spPr bwMode="auto">
              <a:xfrm flipH="1" flipV="1">
                <a:off x="1392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/>
                <a:tailEnd type="triangle" w="med" len="med"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54662" name="Arc 8"/>
              <p:cNvSpPr>
                <a:spLocks/>
              </p:cNvSpPr>
              <p:nvPr/>
            </p:nvSpPr>
            <p:spPr bwMode="auto">
              <a:xfrm flipV="1">
                <a:off x="3024" y="2544"/>
                <a:ext cx="1488" cy="13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50800">
                <a:solidFill>
                  <a:srgbClr val="969696"/>
                </a:solidFill>
                <a:round/>
                <a:headEnd type="triangle" w="med" len="med"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54632" name="Text Box 9"/>
            <p:cNvSpPr txBox="1">
              <a:spLocks noChangeArrowheads="1"/>
            </p:cNvSpPr>
            <p:nvPr/>
          </p:nvSpPr>
          <p:spPr bwMode="auto">
            <a:xfrm>
              <a:off x="1440" y="886"/>
              <a:ext cx="312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高階團隊決定新知識體系的選擇</a:t>
              </a:r>
            </a:p>
          </p:txBody>
        </p:sp>
        <p:sp>
          <p:nvSpPr>
            <p:cNvPr id="154633" name="Text Box 10"/>
            <p:cNvSpPr txBox="1">
              <a:spLocks noChangeArrowheads="1"/>
            </p:cNvSpPr>
            <p:nvPr/>
          </p:nvSpPr>
          <p:spPr bwMode="auto">
            <a:xfrm>
              <a:off x="1056" y="3814"/>
              <a:ext cx="388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個人自由創造新的知識與詮釋架構</a:t>
              </a:r>
            </a:p>
          </p:txBody>
        </p:sp>
        <p:sp>
          <p:nvSpPr>
            <p:cNvPr id="154634" name="Text Box 11"/>
            <p:cNvSpPr txBox="1">
              <a:spLocks noChangeArrowheads="1"/>
            </p:cNvSpPr>
            <p:nvPr/>
          </p:nvSpPr>
          <p:spPr bwMode="auto">
            <a:xfrm>
              <a:off x="4368" y="1200"/>
              <a:ext cx="324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將新知識整合至組織的運作內（下傳）</a:t>
              </a:r>
            </a:p>
          </p:txBody>
        </p:sp>
        <p:sp>
          <p:nvSpPr>
            <p:cNvPr id="154635" name="Text Box 12"/>
            <p:cNvSpPr txBox="1">
              <a:spLocks noChangeArrowheads="1"/>
            </p:cNvSpPr>
            <p:nvPr/>
          </p:nvSpPr>
          <p:spPr bwMode="auto">
            <a:xfrm>
              <a:off x="1260" y="1008"/>
              <a:ext cx="32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組織新知識的產生（上傳）</a:t>
              </a:r>
            </a:p>
          </p:txBody>
        </p:sp>
        <p:sp>
          <p:nvSpPr>
            <p:cNvPr id="154636" name="AutoShape 13"/>
            <p:cNvSpPr>
              <a:spLocks noChangeArrowheads="1"/>
            </p:cNvSpPr>
            <p:nvPr/>
          </p:nvSpPr>
          <p:spPr bwMode="auto">
            <a:xfrm>
              <a:off x="2736" y="129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7" name="AutoShape 14"/>
            <p:cNvSpPr>
              <a:spLocks noChangeArrowheads="1"/>
            </p:cNvSpPr>
            <p:nvPr/>
          </p:nvSpPr>
          <p:spPr bwMode="auto">
            <a:xfrm rot="10800000">
              <a:off x="2688" y="158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8" name="AutoShape 15"/>
            <p:cNvSpPr>
              <a:spLocks noChangeArrowheads="1"/>
            </p:cNvSpPr>
            <p:nvPr/>
          </p:nvSpPr>
          <p:spPr bwMode="auto">
            <a:xfrm>
              <a:off x="2736" y="177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39" name="AutoShape 16"/>
            <p:cNvSpPr>
              <a:spLocks noChangeArrowheads="1"/>
            </p:cNvSpPr>
            <p:nvPr/>
          </p:nvSpPr>
          <p:spPr bwMode="auto">
            <a:xfrm rot="10800000">
              <a:off x="2688" y="20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0" name="AutoShape 17"/>
            <p:cNvSpPr>
              <a:spLocks noChangeArrowheads="1"/>
            </p:cNvSpPr>
            <p:nvPr/>
          </p:nvSpPr>
          <p:spPr bwMode="auto">
            <a:xfrm>
              <a:off x="2736" y="22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1" name="AutoShape 18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2" name="AutoShape 19"/>
            <p:cNvSpPr>
              <a:spLocks noChangeArrowheads="1"/>
            </p:cNvSpPr>
            <p:nvPr/>
          </p:nvSpPr>
          <p:spPr bwMode="auto">
            <a:xfrm>
              <a:off x="2736" y="273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3" name="AutoShape 20"/>
            <p:cNvSpPr>
              <a:spLocks noChangeArrowheads="1"/>
            </p:cNvSpPr>
            <p:nvPr/>
          </p:nvSpPr>
          <p:spPr bwMode="auto">
            <a:xfrm rot="10800000">
              <a:off x="2688" y="3024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4" name="AutoShape 21"/>
            <p:cNvSpPr>
              <a:spLocks noChangeArrowheads="1"/>
            </p:cNvSpPr>
            <p:nvPr/>
          </p:nvSpPr>
          <p:spPr bwMode="auto">
            <a:xfrm>
              <a:off x="2736" y="321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5" name="AutoShape 22"/>
            <p:cNvSpPr>
              <a:spLocks noChangeArrowheads="1"/>
            </p:cNvSpPr>
            <p:nvPr/>
          </p:nvSpPr>
          <p:spPr bwMode="auto">
            <a:xfrm rot="10800000">
              <a:off x="2688" y="3456"/>
              <a:ext cx="480" cy="144"/>
            </a:xfrm>
            <a:prstGeom prst="curvedDownArrow">
              <a:avLst>
                <a:gd name="adj1" fmla="val 66667"/>
                <a:gd name="adj2" fmla="val 133333"/>
                <a:gd name="adj3" fmla="val 33333"/>
              </a:avLst>
            </a:prstGeom>
            <a:gradFill rotWithShape="0">
              <a:gsLst>
                <a:gs pos="0">
                  <a:srgbClr val="DDDDFF"/>
                </a:gs>
                <a:gs pos="100000">
                  <a:srgbClr val="9999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54646" name="Text Box 23"/>
            <p:cNvSpPr txBox="1">
              <a:spLocks noChangeArrowheads="1"/>
            </p:cNvSpPr>
            <p:nvPr/>
          </p:nvSpPr>
          <p:spPr bwMode="auto">
            <a:xfrm>
              <a:off x="2496" y="1392"/>
              <a:ext cx="96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5050"/>
                  </a:solidFill>
                  <a:latin typeface="Times New Roman" pitchFamily="18" charset="0"/>
                  <a:ea typeface="標楷體" pitchFamily="65" charset="-120"/>
                </a:rPr>
                <a:t>組織的學習循環</a:t>
              </a:r>
            </a:p>
          </p:txBody>
        </p:sp>
        <p:sp>
          <p:nvSpPr>
            <p:cNvPr id="154647" name="Text Box 24"/>
            <p:cNvSpPr txBox="1">
              <a:spLocks noChangeArrowheads="1"/>
            </p:cNvSpPr>
            <p:nvPr/>
          </p:nvSpPr>
          <p:spPr bwMode="auto">
            <a:xfrm>
              <a:off x="2304" y="1845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FF99"/>
                  </a:solidFill>
                  <a:latin typeface="Times New Roman" pitchFamily="18" charset="0"/>
                  <a:ea typeface="標楷體" pitchFamily="65" charset="-120"/>
                </a:rPr>
                <a:t>群組／組織的學習循環</a:t>
              </a:r>
            </a:p>
          </p:txBody>
        </p:sp>
        <p:sp>
          <p:nvSpPr>
            <p:cNvPr id="154648" name="Text Box 25"/>
            <p:cNvSpPr txBox="1">
              <a:spLocks noChangeArrowheads="1"/>
            </p:cNvSpPr>
            <p:nvPr/>
          </p:nvSpPr>
          <p:spPr bwMode="auto">
            <a:xfrm>
              <a:off x="2400" y="2337"/>
              <a:ext cx="115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群組的學習循環</a:t>
              </a:r>
            </a:p>
          </p:txBody>
        </p:sp>
        <p:sp>
          <p:nvSpPr>
            <p:cNvPr id="154649" name="Text Box 26"/>
            <p:cNvSpPr txBox="1">
              <a:spLocks noChangeArrowheads="1"/>
            </p:cNvSpPr>
            <p:nvPr/>
          </p:nvSpPr>
          <p:spPr bwMode="auto">
            <a:xfrm>
              <a:off x="2352" y="2853"/>
              <a:ext cx="124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FFCC00"/>
                  </a:solidFill>
                  <a:latin typeface="Times New Roman" pitchFamily="18" charset="0"/>
                  <a:ea typeface="標楷體" pitchFamily="65" charset="-120"/>
                </a:rPr>
                <a:t>個人／群組的學習循環</a:t>
              </a:r>
            </a:p>
          </p:txBody>
        </p:sp>
        <p:sp>
          <p:nvSpPr>
            <p:cNvPr id="154650" name="Text Box 27"/>
            <p:cNvSpPr txBox="1">
              <a:spLocks noChangeArrowheads="1"/>
            </p:cNvSpPr>
            <p:nvPr/>
          </p:nvSpPr>
          <p:spPr bwMode="auto">
            <a:xfrm>
              <a:off x="2304" y="3285"/>
              <a:ext cx="129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400" b="1">
                  <a:solidFill>
                    <a:srgbClr val="99FF99"/>
                  </a:solidFill>
                  <a:latin typeface="Times New Roman" pitchFamily="18" charset="0"/>
                  <a:ea typeface="標楷體" pitchFamily="65" charset="-120"/>
                </a:rPr>
                <a:t>個人的學習循環</a:t>
              </a:r>
            </a:p>
          </p:txBody>
        </p:sp>
        <p:sp>
          <p:nvSpPr>
            <p:cNvPr id="154651" name="Text Box 28"/>
            <p:cNvSpPr txBox="1">
              <a:spLocks noChangeArrowheads="1"/>
            </p:cNvSpPr>
            <p:nvPr/>
          </p:nvSpPr>
          <p:spPr bwMode="auto">
            <a:xfrm>
              <a:off x="3168" y="1550"/>
              <a:ext cx="91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組織透過控制系統及制度化，將新知識傳達給各群組</a:t>
              </a:r>
            </a:p>
          </p:txBody>
        </p:sp>
        <p:sp>
          <p:nvSpPr>
            <p:cNvPr id="154652" name="Text Box 29"/>
            <p:cNvSpPr txBox="1">
              <a:spLocks noChangeArrowheads="1"/>
            </p:cNvSpPr>
            <p:nvPr/>
          </p:nvSpPr>
          <p:spPr bwMode="auto">
            <a:xfrm>
              <a:off x="3168" y="2086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群組利用組織的新知識</a:t>
              </a:r>
            </a:p>
          </p:txBody>
        </p:sp>
        <p:sp>
          <p:nvSpPr>
            <p:cNvPr id="154653" name="Text Box 30"/>
            <p:cNvSpPr txBox="1">
              <a:spLocks noChangeArrowheads="1"/>
            </p:cNvSpPr>
            <p:nvPr/>
          </p:nvSpPr>
          <p:spPr bwMode="auto">
            <a:xfrm>
              <a:off x="3168" y="259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群組傳達組織的新知識給個人</a:t>
              </a:r>
            </a:p>
          </p:txBody>
        </p:sp>
        <p:sp>
          <p:nvSpPr>
            <p:cNvPr id="154654" name="Text Box 31"/>
            <p:cNvSpPr txBox="1">
              <a:spLocks noChangeArrowheads="1"/>
            </p:cNvSpPr>
            <p:nvPr/>
          </p:nvSpPr>
          <p:spPr bwMode="auto">
            <a:xfrm>
              <a:off x="3168" y="3072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個人批判下傳的新知識</a:t>
              </a:r>
            </a:p>
          </p:txBody>
        </p:sp>
        <p:sp>
          <p:nvSpPr>
            <p:cNvPr id="154655" name="Text Box 32"/>
            <p:cNvSpPr txBox="1">
              <a:spLocks noChangeArrowheads="1"/>
            </p:cNvSpPr>
            <p:nvPr/>
          </p:nvSpPr>
          <p:spPr bwMode="auto">
            <a:xfrm>
              <a:off x="1872" y="1584"/>
              <a:ext cx="81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各群組間評估及選擇新知識</a:t>
              </a:r>
            </a:p>
          </p:txBody>
        </p:sp>
        <p:sp>
          <p:nvSpPr>
            <p:cNvPr id="154656" name="Text Box 33"/>
            <p:cNvSpPr txBox="1">
              <a:spLocks noChangeArrowheads="1"/>
            </p:cNvSpPr>
            <p:nvPr/>
          </p:nvSpPr>
          <p:spPr bwMode="auto">
            <a:xfrm>
              <a:off x="1872" y="2112"/>
              <a:ext cx="86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群組評估及選擇新知識</a:t>
              </a:r>
            </a:p>
          </p:txBody>
        </p:sp>
        <p:sp>
          <p:nvSpPr>
            <p:cNvPr id="154657" name="Text Box 34"/>
            <p:cNvSpPr txBox="1">
              <a:spLocks noChangeArrowheads="1"/>
            </p:cNvSpPr>
            <p:nvPr/>
          </p:nvSpPr>
          <p:spPr bwMode="auto">
            <a:xfrm>
              <a:off x="1872" y="2592"/>
              <a:ext cx="768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個人在群組內分享新知識</a:t>
              </a:r>
            </a:p>
          </p:txBody>
        </p:sp>
        <p:sp>
          <p:nvSpPr>
            <p:cNvPr id="154658" name="Text Box 35"/>
            <p:cNvSpPr txBox="1">
              <a:spLocks noChangeArrowheads="1"/>
            </p:cNvSpPr>
            <p:nvPr/>
          </p:nvSpPr>
          <p:spPr bwMode="auto">
            <a:xfrm>
              <a:off x="1872" y="3068"/>
              <a:ext cx="81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just">
                <a:lnSpc>
                  <a:spcPct val="12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zh-TW" altLang="en-US" sz="1200" b="1">
                  <a:latin typeface="Times New Roman" pitchFamily="18" charset="0"/>
                  <a:ea typeface="標楷體" pitchFamily="65" charset="-120"/>
                </a:rPr>
                <a:t>個人發現新知識</a:t>
              </a:r>
            </a:p>
          </p:txBody>
        </p:sp>
      </p:grpSp>
      <p:sp>
        <p:nvSpPr>
          <p:cNvPr id="154630" name="Text Box 36"/>
          <p:cNvSpPr txBox="1">
            <a:spLocks noChangeArrowheads="1"/>
          </p:cNvSpPr>
          <p:nvPr/>
        </p:nvSpPr>
        <p:spPr bwMode="auto">
          <a:xfrm>
            <a:off x="2895600" y="6165850"/>
            <a:ext cx="304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Sanchez,</a:t>
            </a:r>
            <a:r>
              <a:rPr lang="en-US" altLang="zh-TW" sz="2000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2001</a:t>
            </a:r>
            <a:endParaRPr lang="en-US" altLang="zh-TW" sz="2000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24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F95B1-F187-4417-BCC7-A7CB4C70E7C8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402884" name="Rectangle 4"/>
          <p:cNvSpPr>
            <a:spLocks noChangeArrowheads="1"/>
          </p:cNvSpPr>
          <p:nvPr/>
        </p:nvSpPr>
        <p:spPr bwMode="auto">
          <a:xfrm>
            <a:off x="8101013" y="981075"/>
            <a:ext cx="863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學習型組織建構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76375" y="836613"/>
            <a:ext cx="2860675" cy="3025775"/>
            <a:chOff x="722" y="2018"/>
            <a:chExt cx="1752" cy="1813"/>
          </a:xfrm>
        </p:grpSpPr>
        <p:sp>
          <p:nvSpPr>
            <p:cNvPr id="155678" name="Oval 6"/>
            <p:cNvSpPr>
              <a:spLocks noChangeArrowheads="1"/>
            </p:cNvSpPr>
            <p:nvPr/>
          </p:nvSpPr>
          <p:spPr bwMode="auto">
            <a:xfrm>
              <a:off x="1018" y="2018"/>
              <a:ext cx="1157" cy="1166"/>
            </a:xfrm>
            <a:prstGeom prst="ellipse">
              <a:avLst/>
            </a:prstGeom>
            <a:solidFill>
              <a:srgbClr val="FF00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9" name="Oval 7"/>
            <p:cNvSpPr>
              <a:spLocks noChangeArrowheads="1"/>
            </p:cNvSpPr>
            <p:nvPr/>
          </p:nvSpPr>
          <p:spPr bwMode="auto">
            <a:xfrm>
              <a:off x="722" y="2657"/>
              <a:ext cx="1157" cy="1166"/>
            </a:xfrm>
            <a:prstGeom prst="ellipse">
              <a:avLst/>
            </a:prstGeom>
            <a:solidFill>
              <a:srgbClr val="FF7F7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80" name="Oval 8"/>
            <p:cNvSpPr>
              <a:spLocks noChangeArrowheads="1"/>
            </p:cNvSpPr>
            <p:nvPr/>
          </p:nvSpPr>
          <p:spPr bwMode="auto">
            <a:xfrm>
              <a:off x="1316" y="2665"/>
              <a:ext cx="1158" cy="1166"/>
            </a:xfrm>
            <a:prstGeom prst="ellipse">
              <a:avLst/>
            </a:prstGeom>
            <a:solidFill>
              <a:srgbClr val="9F3FD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955800" y="1925638"/>
            <a:ext cx="1846263" cy="1817687"/>
            <a:chOff x="1031" y="2657"/>
            <a:chExt cx="1131" cy="1089"/>
          </a:xfrm>
        </p:grpSpPr>
        <p:sp>
          <p:nvSpPr>
            <p:cNvPr id="155674" name="Freeform 10"/>
            <p:cNvSpPr>
              <a:spLocks/>
            </p:cNvSpPr>
            <p:nvPr/>
          </p:nvSpPr>
          <p:spPr bwMode="auto">
            <a:xfrm>
              <a:off x="1327" y="2740"/>
              <a:ext cx="540" cy="447"/>
            </a:xfrm>
            <a:custGeom>
              <a:avLst/>
              <a:gdLst>
                <a:gd name="T0" fmla="*/ 34 w 1081"/>
                <a:gd name="T1" fmla="*/ 0 h 892"/>
                <a:gd name="T2" fmla="*/ 32 w 1081"/>
                <a:gd name="T3" fmla="*/ 2 h 892"/>
                <a:gd name="T4" fmla="*/ 30 w 1081"/>
                <a:gd name="T5" fmla="*/ 3 h 892"/>
                <a:gd name="T6" fmla="*/ 27 w 1081"/>
                <a:gd name="T7" fmla="*/ 5 h 892"/>
                <a:gd name="T8" fmla="*/ 25 w 1081"/>
                <a:gd name="T9" fmla="*/ 6 h 892"/>
                <a:gd name="T10" fmla="*/ 23 w 1081"/>
                <a:gd name="T11" fmla="*/ 8 h 892"/>
                <a:gd name="T12" fmla="*/ 22 w 1081"/>
                <a:gd name="T13" fmla="*/ 10 h 892"/>
                <a:gd name="T14" fmla="*/ 20 w 1081"/>
                <a:gd name="T15" fmla="*/ 12 h 892"/>
                <a:gd name="T16" fmla="*/ 18 w 1081"/>
                <a:gd name="T17" fmla="*/ 13 h 892"/>
                <a:gd name="T18" fmla="*/ 16 w 1081"/>
                <a:gd name="T19" fmla="*/ 16 h 892"/>
                <a:gd name="T20" fmla="*/ 14 w 1081"/>
                <a:gd name="T21" fmla="*/ 18 h 892"/>
                <a:gd name="T22" fmla="*/ 12 w 1081"/>
                <a:gd name="T23" fmla="*/ 20 h 892"/>
                <a:gd name="T24" fmla="*/ 10 w 1081"/>
                <a:gd name="T25" fmla="*/ 23 h 892"/>
                <a:gd name="T26" fmla="*/ 8 w 1081"/>
                <a:gd name="T27" fmla="*/ 25 h 892"/>
                <a:gd name="T28" fmla="*/ 7 w 1081"/>
                <a:gd name="T29" fmla="*/ 28 h 892"/>
                <a:gd name="T30" fmla="*/ 5 w 1081"/>
                <a:gd name="T31" fmla="*/ 31 h 892"/>
                <a:gd name="T32" fmla="*/ 4 w 1081"/>
                <a:gd name="T33" fmla="*/ 33 h 892"/>
                <a:gd name="T34" fmla="*/ 3 w 1081"/>
                <a:gd name="T35" fmla="*/ 37 h 892"/>
                <a:gd name="T36" fmla="*/ 2 w 1081"/>
                <a:gd name="T37" fmla="*/ 40 h 892"/>
                <a:gd name="T38" fmla="*/ 1 w 1081"/>
                <a:gd name="T39" fmla="*/ 43 h 892"/>
                <a:gd name="T40" fmla="*/ 0 w 1081"/>
                <a:gd name="T41" fmla="*/ 46 h 892"/>
                <a:gd name="T42" fmla="*/ 0 w 1081"/>
                <a:gd name="T43" fmla="*/ 48 h 892"/>
                <a:gd name="T44" fmla="*/ 2 w 1081"/>
                <a:gd name="T45" fmla="*/ 49 h 892"/>
                <a:gd name="T46" fmla="*/ 5 w 1081"/>
                <a:gd name="T47" fmla="*/ 50 h 892"/>
                <a:gd name="T48" fmla="*/ 8 w 1081"/>
                <a:gd name="T49" fmla="*/ 52 h 892"/>
                <a:gd name="T50" fmla="*/ 12 w 1081"/>
                <a:gd name="T51" fmla="*/ 53 h 892"/>
                <a:gd name="T52" fmla="*/ 16 w 1081"/>
                <a:gd name="T53" fmla="*/ 54 h 892"/>
                <a:gd name="T54" fmla="*/ 20 w 1081"/>
                <a:gd name="T55" fmla="*/ 55 h 892"/>
                <a:gd name="T56" fmla="*/ 23 w 1081"/>
                <a:gd name="T57" fmla="*/ 56 h 892"/>
                <a:gd name="T58" fmla="*/ 27 w 1081"/>
                <a:gd name="T59" fmla="*/ 56 h 892"/>
                <a:gd name="T60" fmla="*/ 30 w 1081"/>
                <a:gd name="T61" fmla="*/ 56 h 892"/>
                <a:gd name="T62" fmla="*/ 33 w 1081"/>
                <a:gd name="T63" fmla="*/ 56 h 892"/>
                <a:gd name="T64" fmla="*/ 37 w 1081"/>
                <a:gd name="T65" fmla="*/ 56 h 892"/>
                <a:gd name="T66" fmla="*/ 41 w 1081"/>
                <a:gd name="T67" fmla="*/ 56 h 892"/>
                <a:gd name="T68" fmla="*/ 46 w 1081"/>
                <a:gd name="T69" fmla="*/ 55 h 892"/>
                <a:gd name="T70" fmla="*/ 49 w 1081"/>
                <a:gd name="T71" fmla="*/ 54 h 892"/>
                <a:gd name="T72" fmla="*/ 53 w 1081"/>
                <a:gd name="T73" fmla="*/ 54 h 892"/>
                <a:gd name="T74" fmla="*/ 56 w 1081"/>
                <a:gd name="T75" fmla="*/ 53 h 892"/>
                <a:gd name="T76" fmla="*/ 58 w 1081"/>
                <a:gd name="T77" fmla="*/ 52 h 892"/>
                <a:gd name="T78" fmla="*/ 61 w 1081"/>
                <a:gd name="T79" fmla="*/ 51 h 892"/>
                <a:gd name="T80" fmla="*/ 63 w 1081"/>
                <a:gd name="T81" fmla="*/ 50 h 892"/>
                <a:gd name="T82" fmla="*/ 66 w 1081"/>
                <a:gd name="T83" fmla="*/ 48 h 892"/>
                <a:gd name="T84" fmla="*/ 67 w 1081"/>
                <a:gd name="T85" fmla="*/ 48 h 892"/>
                <a:gd name="T86" fmla="*/ 67 w 1081"/>
                <a:gd name="T87" fmla="*/ 45 h 892"/>
                <a:gd name="T88" fmla="*/ 66 w 1081"/>
                <a:gd name="T89" fmla="*/ 42 h 892"/>
                <a:gd name="T90" fmla="*/ 65 w 1081"/>
                <a:gd name="T91" fmla="*/ 39 h 892"/>
                <a:gd name="T92" fmla="*/ 64 w 1081"/>
                <a:gd name="T93" fmla="*/ 36 h 892"/>
                <a:gd name="T94" fmla="*/ 62 w 1081"/>
                <a:gd name="T95" fmla="*/ 32 h 892"/>
                <a:gd name="T96" fmla="*/ 60 w 1081"/>
                <a:gd name="T97" fmla="*/ 28 h 892"/>
                <a:gd name="T98" fmla="*/ 58 w 1081"/>
                <a:gd name="T99" fmla="*/ 25 h 892"/>
                <a:gd name="T100" fmla="*/ 56 w 1081"/>
                <a:gd name="T101" fmla="*/ 22 h 892"/>
                <a:gd name="T102" fmla="*/ 54 w 1081"/>
                <a:gd name="T103" fmla="*/ 19 h 892"/>
                <a:gd name="T104" fmla="*/ 52 w 1081"/>
                <a:gd name="T105" fmla="*/ 16 h 892"/>
                <a:gd name="T106" fmla="*/ 50 w 1081"/>
                <a:gd name="T107" fmla="*/ 14 h 892"/>
                <a:gd name="T108" fmla="*/ 48 w 1081"/>
                <a:gd name="T109" fmla="*/ 12 h 892"/>
                <a:gd name="T110" fmla="*/ 45 w 1081"/>
                <a:gd name="T111" fmla="*/ 9 h 892"/>
                <a:gd name="T112" fmla="*/ 43 w 1081"/>
                <a:gd name="T113" fmla="*/ 7 h 892"/>
                <a:gd name="T114" fmla="*/ 40 w 1081"/>
                <a:gd name="T115" fmla="*/ 5 h 892"/>
                <a:gd name="T116" fmla="*/ 37 w 1081"/>
                <a:gd name="T117" fmla="*/ 3 h 892"/>
                <a:gd name="T118" fmla="*/ 34 w 1081"/>
                <a:gd name="T119" fmla="*/ 0 h 89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81"/>
                <a:gd name="T181" fmla="*/ 0 h 892"/>
                <a:gd name="T182" fmla="*/ 1081 w 1081"/>
                <a:gd name="T183" fmla="*/ 892 h 89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81" h="892">
                  <a:moveTo>
                    <a:pt x="549" y="0"/>
                  </a:moveTo>
                  <a:lnTo>
                    <a:pt x="518" y="19"/>
                  </a:lnTo>
                  <a:lnTo>
                    <a:pt x="483" y="43"/>
                  </a:lnTo>
                  <a:lnTo>
                    <a:pt x="445" y="70"/>
                  </a:lnTo>
                  <a:lnTo>
                    <a:pt x="413" y="95"/>
                  </a:lnTo>
                  <a:lnTo>
                    <a:pt x="380" y="124"/>
                  </a:lnTo>
                  <a:lnTo>
                    <a:pt x="354" y="148"/>
                  </a:lnTo>
                  <a:lnTo>
                    <a:pt x="321" y="179"/>
                  </a:lnTo>
                  <a:lnTo>
                    <a:pt x="292" y="207"/>
                  </a:lnTo>
                  <a:lnTo>
                    <a:pt x="257" y="247"/>
                  </a:lnTo>
                  <a:lnTo>
                    <a:pt x="226" y="285"/>
                  </a:lnTo>
                  <a:lnTo>
                    <a:pt x="199" y="317"/>
                  </a:lnTo>
                  <a:lnTo>
                    <a:pt x="166" y="362"/>
                  </a:lnTo>
                  <a:lnTo>
                    <a:pt x="140" y="400"/>
                  </a:lnTo>
                  <a:lnTo>
                    <a:pt x="117" y="440"/>
                  </a:lnTo>
                  <a:lnTo>
                    <a:pt x="93" y="483"/>
                  </a:lnTo>
                  <a:lnTo>
                    <a:pt x="72" y="525"/>
                  </a:lnTo>
                  <a:lnTo>
                    <a:pt x="50" y="578"/>
                  </a:lnTo>
                  <a:lnTo>
                    <a:pt x="33" y="630"/>
                  </a:lnTo>
                  <a:lnTo>
                    <a:pt x="17" y="680"/>
                  </a:lnTo>
                  <a:lnTo>
                    <a:pt x="9" y="720"/>
                  </a:lnTo>
                  <a:lnTo>
                    <a:pt x="0" y="754"/>
                  </a:lnTo>
                  <a:lnTo>
                    <a:pt x="38" y="778"/>
                  </a:lnTo>
                  <a:lnTo>
                    <a:pt x="85" y="797"/>
                  </a:lnTo>
                  <a:lnTo>
                    <a:pt x="138" y="818"/>
                  </a:lnTo>
                  <a:lnTo>
                    <a:pt x="197" y="837"/>
                  </a:lnTo>
                  <a:lnTo>
                    <a:pt x="264" y="858"/>
                  </a:lnTo>
                  <a:lnTo>
                    <a:pt x="330" y="872"/>
                  </a:lnTo>
                  <a:lnTo>
                    <a:pt x="382" y="880"/>
                  </a:lnTo>
                  <a:lnTo>
                    <a:pt x="437" y="887"/>
                  </a:lnTo>
                  <a:lnTo>
                    <a:pt x="492" y="891"/>
                  </a:lnTo>
                  <a:lnTo>
                    <a:pt x="540" y="892"/>
                  </a:lnTo>
                  <a:lnTo>
                    <a:pt x="603" y="891"/>
                  </a:lnTo>
                  <a:lnTo>
                    <a:pt x="666" y="882"/>
                  </a:lnTo>
                  <a:lnTo>
                    <a:pt x="737" y="873"/>
                  </a:lnTo>
                  <a:lnTo>
                    <a:pt x="798" y="861"/>
                  </a:lnTo>
                  <a:lnTo>
                    <a:pt x="848" y="849"/>
                  </a:lnTo>
                  <a:lnTo>
                    <a:pt x="901" y="832"/>
                  </a:lnTo>
                  <a:lnTo>
                    <a:pt x="939" y="816"/>
                  </a:lnTo>
                  <a:lnTo>
                    <a:pt x="981" y="801"/>
                  </a:lnTo>
                  <a:lnTo>
                    <a:pt x="1019" y="785"/>
                  </a:lnTo>
                  <a:lnTo>
                    <a:pt x="1060" y="765"/>
                  </a:lnTo>
                  <a:lnTo>
                    <a:pt x="1081" y="752"/>
                  </a:lnTo>
                  <a:lnTo>
                    <a:pt x="1074" y="709"/>
                  </a:lnTo>
                  <a:lnTo>
                    <a:pt x="1062" y="666"/>
                  </a:lnTo>
                  <a:lnTo>
                    <a:pt x="1048" y="621"/>
                  </a:lnTo>
                  <a:lnTo>
                    <a:pt x="1026" y="563"/>
                  </a:lnTo>
                  <a:lnTo>
                    <a:pt x="996" y="502"/>
                  </a:lnTo>
                  <a:lnTo>
                    <a:pt x="962" y="436"/>
                  </a:lnTo>
                  <a:lnTo>
                    <a:pt x="932" y="390"/>
                  </a:lnTo>
                  <a:lnTo>
                    <a:pt x="901" y="340"/>
                  </a:lnTo>
                  <a:lnTo>
                    <a:pt x="875" y="302"/>
                  </a:lnTo>
                  <a:lnTo>
                    <a:pt x="836" y="252"/>
                  </a:lnTo>
                  <a:lnTo>
                    <a:pt x="805" y="214"/>
                  </a:lnTo>
                  <a:lnTo>
                    <a:pt x="770" y="179"/>
                  </a:lnTo>
                  <a:lnTo>
                    <a:pt x="723" y="134"/>
                  </a:lnTo>
                  <a:lnTo>
                    <a:pt x="691" y="105"/>
                  </a:lnTo>
                  <a:lnTo>
                    <a:pt x="651" y="72"/>
                  </a:lnTo>
                  <a:lnTo>
                    <a:pt x="601" y="34"/>
                  </a:lnTo>
                  <a:lnTo>
                    <a:pt x="549" y="0"/>
                  </a:lnTo>
                  <a:close/>
                </a:path>
              </a:pathLst>
            </a:custGeom>
            <a:solidFill>
              <a:srgbClr val="800000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5" name="Freeform 11"/>
            <p:cNvSpPr>
              <a:spLocks/>
            </p:cNvSpPr>
            <p:nvPr/>
          </p:nvSpPr>
          <p:spPr bwMode="auto">
            <a:xfrm>
              <a:off x="1031" y="2657"/>
              <a:ext cx="573" cy="461"/>
            </a:xfrm>
            <a:custGeom>
              <a:avLst/>
              <a:gdLst>
                <a:gd name="T0" fmla="*/ 1 w 1146"/>
                <a:gd name="T1" fmla="*/ 7 h 924"/>
                <a:gd name="T2" fmla="*/ 7 w 1146"/>
                <a:gd name="T3" fmla="*/ 5 h 924"/>
                <a:gd name="T4" fmla="*/ 12 w 1146"/>
                <a:gd name="T5" fmla="*/ 3 h 924"/>
                <a:gd name="T6" fmla="*/ 19 w 1146"/>
                <a:gd name="T7" fmla="*/ 1 h 924"/>
                <a:gd name="T8" fmla="*/ 24 w 1146"/>
                <a:gd name="T9" fmla="*/ 0 h 924"/>
                <a:gd name="T10" fmla="*/ 30 w 1146"/>
                <a:gd name="T11" fmla="*/ 0 h 924"/>
                <a:gd name="T12" fmla="*/ 36 w 1146"/>
                <a:gd name="T13" fmla="*/ 0 h 924"/>
                <a:gd name="T14" fmla="*/ 43 w 1146"/>
                <a:gd name="T15" fmla="*/ 0 h 924"/>
                <a:gd name="T16" fmla="*/ 49 w 1146"/>
                <a:gd name="T17" fmla="*/ 1 h 924"/>
                <a:gd name="T18" fmla="*/ 55 w 1146"/>
                <a:gd name="T19" fmla="*/ 3 h 924"/>
                <a:gd name="T20" fmla="*/ 60 w 1146"/>
                <a:gd name="T21" fmla="*/ 5 h 924"/>
                <a:gd name="T22" fmla="*/ 67 w 1146"/>
                <a:gd name="T23" fmla="*/ 7 h 924"/>
                <a:gd name="T24" fmla="*/ 72 w 1146"/>
                <a:gd name="T25" fmla="*/ 10 h 924"/>
                <a:gd name="T26" fmla="*/ 68 w 1146"/>
                <a:gd name="T27" fmla="*/ 12 h 924"/>
                <a:gd name="T28" fmla="*/ 65 w 1146"/>
                <a:gd name="T29" fmla="*/ 15 h 924"/>
                <a:gd name="T30" fmla="*/ 60 w 1146"/>
                <a:gd name="T31" fmla="*/ 18 h 924"/>
                <a:gd name="T32" fmla="*/ 57 w 1146"/>
                <a:gd name="T33" fmla="*/ 21 h 924"/>
                <a:gd name="T34" fmla="*/ 53 w 1146"/>
                <a:gd name="T35" fmla="*/ 25 h 924"/>
                <a:gd name="T36" fmla="*/ 50 w 1146"/>
                <a:gd name="T37" fmla="*/ 28 h 924"/>
                <a:gd name="T38" fmla="*/ 47 w 1146"/>
                <a:gd name="T39" fmla="*/ 32 h 924"/>
                <a:gd name="T40" fmla="*/ 44 w 1146"/>
                <a:gd name="T41" fmla="*/ 38 h 924"/>
                <a:gd name="T42" fmla="*/ 41 w 1146"/>
                <a:gd name="T43" fmla="*/ 42 h 924"/>
                <a:gd name="T44" fmla="*/ 39 w 1146"/>
                <a:gd name="T45" fmla="*/ 49 h 924"/>
                <a:gd name="T46" fmla="*/ 37 w 1146"/>
                <a:gd name="T47" fmla="*/ 53 h 924"/>
                <a:gd name="T48" fmla="*/ 37 w 1146"/>
                <a:gd name="T49" fmla="*/ 57 h 924"/>
                <a:gd name="T50" fmla="*/ 33 w 1146"/>
                <a:gd name="T51" fmla="*/ 55 h 924"/>
                <a:gd name="T52" fmla="*/ 28 w 1146"/>
                <a:gd name="T53" fmla="*/ 52 h 924"/>
                <a:gd name="T54" fmla="*/ 23 w 1146"/>
                <a:gd name="T55" fmla="*/ 48 h 924"/>
                <a:gd name="T56" fmla="*/ 18 w 1146"/>
                <a:gd name="T57" fmla="*/ 43 h 924"/>
                <a:gd name="T58" fmla="*/ 14 w 1146"/>
                <a:gd name="T59" fmla="*/ 39 h 924"/>
                <a:gd name="T60" fmla="*/ 10 w 1146"/>
                <a:gd name="T61" fmla="*/ 34 h 924"/>
                <a:gd name="T62" fmla="*/ 7 w 1146"/>
                <a:gd name="T63" fmla="*/ 28 h 924"/>
                <a:gd name="T64" fmla="*/ 4 w 1146"/>
                <a:gd name="T65" fmla="*/ 22 h 924"/>
                <a:gd name="T66" fmla="*/ 2 w 1146"/>
                <a:gd name="T67" fmla="*/ 17 h 924"/>
                <a:gd name="T68" fmla="*/ 1 w 1146"/>
                <a:gd name="T69" fmla="*/ 12 h 924"/>
                <a:gd name="T70" fmla="*/ 0 w 1146"/>
                <a:gd name="T71" fmla="*/ 8 h 9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6"/>
                <a:gd name="T109" fmla="*/ 0 h 924"/>
                <a:gd name="T110" fmla="*/ 1146 w 1146"/>
                <a:gd name="T111" fmla="*/ 924 h 9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6" h="924">
                  <a:moveTo>
                    <a:pt x="3" y="133"/>
                  </a:moveTo>
                  <a:lnTo>
                    <a:pt x="26" y="121"/>
                  </a:lnTo>
                  <a:lnTo>
                    <a:pt x="72" y="97"/>
                  </a:lnTo>
                  <a:lnTo>
                    <a:pt x="121" y="80"/>
                  </a:lnTo>
                  <a:lnTo>
                    <a:pt x="155" y="64"/>
                  </a:lnTo>
                  <a:lnTo>
                    <a:pt x="202" y="49"/>
                  </a:lnTo>
                  <a:lnTo>
                    <a:pt x="255" y="35"/>
                  </a:lnTo>
                  <a:lnTo>
                    <a:pt x="304" y="24"/>
                  </a:lnTo>
                  <a:lnTo>
                    <a:pt x="352" y="16"/>
                  </a:lnTo>
                  <a:lnTo>
                    <a:pt x="397" y="9"/>
                  </a:lnTo>
                  <a:lnTo>
                    <a:pt x="442" y="5"/>
                  </a:lnTo>
                  <a:lnTo>
                    <a:pt x="488" y="0"/>
                  </a:lnTo>
                  <a:lnTo>
                    <a:pt x="538" y="0"/>
                  </a:lnTo>
                  <a:lnTo>
                    <a:pt x="587" y="0"/>
                  </a:lnTo>
                  <a:lnTo>
                    <a:pt x="640" y="5"/>
                  </a:lnTo>
                  <a:lnTo>
                    <a:pt x="697" y="11"/>
                  </a:lnTo>
                  <a:lnTo>
                    <a:pt x="740" y="17"/>
                  </a:lnTo>
                  <a:lnTo>
                    <a:pt x="785" y="26"/>
                  </a:lnTo>
                  <a:lnTo>
                    <a:pt x="834" y="38"/>
                  </a:lnTo>
                  <a:lnTo>
                    <a:pt x="880" y="50"/>
                  </a:lnTo>
                  <a:lnTo>
                    <a:pt x="923" y="66"/>
                  </a:lnTo>
                  <a:lnTo>
                    <a:pt x="972" y="86"/>
                  </a:lnTo>
                  <a:lnTo>
                    <a:pt x="1018" y="104"/>
                  </a:lnTo>
                  <a:lnTo>
                    <a:pt x="1067" y="126"/>
                  </a:lnTo>
                  <a:lnTo>
                    <a:pt x="1105" y="143"/>
                  </a:lnTo>
                  <a:lnTo>
                    <a:pt x="1146" y="168"/>
                  </a:lnTo>
                  <a:lnTo>
                    <a:pt x="1117" y="183"/>
                  </a:lnTo>
                  <a:lnTo>
                    <a:pt x="1084" y="206"/>
                  </a:lnTo>
                  <a:lnTo>
                    <a:pt x="1056" y="230"/>
                  </a:lnTo>
                  <a:lnTo>
                    <a:pt x="1025" y="249"/>
                  </a:lnTo>
                  <a:lnTo>
                    <a:pt x="1005" y="264"/>
                  </a:lnTo>
                  <a:lnTo>
                    <a:pt x="974" y="294"/>
                  </a:lnTo>
                  <a:lnTo>
                    <a:pt x="946" y="320"/>
                  </a:lnTo>
                  <a:lnTo>
                    <a:pt x="920" y="344"/>
                  </a:lnTo>
                  <a:lnTo>
                    <a:pt x="891" y="373"/>
                  </a:lnTo>
                  <a:lnTo>
                    <a:pt x="858" y="406"/>
                  </a:lnTo>
                  <a:lnTo>
                    <a:pt x="835" y="432"/>
                  </a:lnTo>
                  <a:lnTo>
                    <a:pt x="815" y="456"/>
                  </a:lnTo>
                  <a:lnTo>
                    <a:pt x="791" y="487"/>
                  </a:lnTo>
                  <a:lnTo>
                    <a:pt x="765" y="523"/>
                  </a:lnTo>
                  <a:lnTo>
                    <a:pt x="737" y="563"/>
                  </a:lnTo>
                  <a:lnTo>
                    <a:pt x="709" y="611"/>
                  </a:lnTo>
                  <a:lnTo>
                    <a:pt x="689" y="648"/>
                  </a:lnTo>
                  <a:lnTo>
                    <a:pt x="668" y="687"/>
                  </a:lnTo>
                  <a:lnTo>
                    <a:pt x="649" y="734"/>
                  </a:lnTo>
                  <a:lnTo>
                    <a:pt x="628" y="791"/>
                  </a:lnTo>
                  <a:lnTo>
                    <a:pt x="616" y="831"/>
                  </a:lnTo>
                  <a:lnTo>
                    <a:pt x="606" y="860"/>
                  </a:lnTo>
                  <a:lnTo>
                    <a:pt x="597" y="896"/>
                  </a:lnTo>
                  <a:lnTo>
                    <a:pt x="594" y="924"/>
                  </a:lnTo>
                  <a:lnTo>
                    <a:pt x="563" y="908"/>
                  </a:lnTo>
                  <a:lnTo>
                    <a:pt x="523" y="884"/>
                  </a:lnTo>
                  <a:lnTo>
                    <a:pt x="492" y="865"/>
                  </a:lnTo>
                  <a:lnTo>
                    <a:pt x="457" y="839"/>
                  </a:lnTo>
                  <a:lnTo>
                    <a:pt x="424" y="819"/>
                  </a:lnTo>
                  <a:lnTo>
                    <a:pt x="376" y="781"/>
                  </a:lnTo>
                  <a:lnTo>
                    <a:pt x="328" y="736"/>
                  </a:lnTo>
                  <a:lnTo>
                    <a:pt x="290" y="701"/>
                  </a:lnTo>
                  <a:lnTo>
                    <a:pt x="260" y="670"/>
                  </a:lnTo>
                  <a:lnTo>
                    <a:pt x="229" y="630"/>
                  </a:lnTo>
                  <a:lnTo>
                    <a:pt x="198" y="591"/>
                  </a:lnTo>
                  <a:lnTo>
                    <a:pt x="171" y="551"/>
                  </a:lnTo>
                  <a:lnTo>
                    <a:pt x="145" y="510"/>
                  </a:lnTo>
                  <a:lnTo>
                    <a:pt x="117" y="463"/>
                  </a:lnTo>
                  <a:lnTo>
                    <a:pt x="93" y="416"/>
                  </a:lnTo>
                  <a:lnTo>
                    <a:pt x="69" y="366"/>
                  </a:lnTo>
                  <a:lnTo>
                    <a:pt x="50" y="323"/>
                  </a:lnTo>
                  <a:lnTo>
                    <a:pt x="34" y="276"/>
                  </a:lnTo>
                  <a:lnTo>
                    <a:pt x="20" y="233"/>
                  </a:lnTo>
                  <a:lnTo>
                    <a:pt x="10" y="197"/>
                  </a:lnTo>
                  <a:lnTo>
                    <a:pt x="3" y="168"/>
                  </a:lnTo>
                  <a:lnTo>
                    <a:pt x="0" y="130"/>
                  </a:lnTo>
                  <a:lnTo>
                    <a:pt x="3" y="133"/>
                  </a:lnTo>
                  <a:close/>
                </a:path>
              </a:pathLst>
            </a:custGeom>
            <a:solidFill>
              <a:srgbClr val="DF3F5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6" name="Freeform 12"/>
            <p:cNvSpPr>
              <a:spLocks/>
            </p:cNvSpPr>
            <p:nvPr/>
          </p:nvSpPr>
          <p:spPr bwMode="auto">
            <a:xfrm>
              <a:off x="1601" y="2657"/>
              <a:ext cx="561" cy="463"/>
            </a:xfrm>
            <a:custGeom>
              <a:avLst/>
              <a:gdLst>
                <a:gd name="T0" fmla="*/ 70 w 1123"/>
                <a:gd name="T1" fmla="*/ 9 h 925"/>
                <a:gd name="T2" fmla="*/ 65 w 1123"/>
                <a:gd name="T3" fmla="*/ 7 h 925"/>
                <a:gd name="T4" fmla="*/ 59 w 1123"/>
                <a:gd name="T5" fmla="*/ 4 h 925"/>
                <a:gd name="T6" fmla="*/ 54 w 1123"/>
                <a:gd name="T7" fmla="*/ 3 h 925"/>
                <a:gd name="T8" fmla="*/ 48 w 1123"/>
                <a:gd name="T9" fmla="*/ 1 h 925"/>
                <a:gd name="T10" fmla="*/ 42 w 1123"/>
                <a:gd name="T11" fmla="*/ 1 h 925"/>
                <a:gd name="T12" fmla="*/ 36 w 1123"/>
                <a:gd name="T13" fmla="*/ 0 h 925"/>
                <a:gd name="T14" fmla="*/ 30 w 1123"/>
                <a:gd name="T15" fmla="*/ 1 h 925"/>
                <a:gd name="T16" fmla="*/ 23 w 1123"/>
                <a:gd name="T17" fmla="*/ 2 h 925"/>
                <a:gd name="T18" fmla="*/ 18 w 1123"/>
                <a:gd name="T19" fmla="*/ 3 h 925"/>
                <a:gd name="T20" fmla="*/ 12 w 1123"/>
                <a:gd name="T21" fmla="*/ 5 h 925"/>
                <a:gd name="T22" fmla="*/ 5 w 1123"/>
                <a:gd name="T23" fmla="*/ 7 h 925"/>
                <a:gd name="T24" fmla="*/ 1 w 1123"/>
                <a:gd name="T25" fmla="*/ 10 h 925"/>
                <a:gd name="T26" fmla="*/ 1 w 1123"/>
                <a:gd name="T27" fmla="*/ 12 h 925"/>
                <a:gd name="T28" fmla="*/ 4 w 1123"/>
                <a:gd name="T29" fmla="*/ 14 h 925"/>
                <a:gd name="T30" fmla="*/ 7 w 1123"/>
                <a:gd name="T31" fmla="*/ 16 h 925"/>
                <a:gd name="T32" fmla="*/ 11 w 1123"/>
                <a:gd name="T33" fmla="*/ 20 h 925"/>
                <a:gd name="T34" fmla="*/ 15 w 1123"/>
                <a:gd name="T35" fmla="*/ 23 h 925"/>
                <a:gd name="T36" fmla="*/ 18 w 1123"/>
                <a:gd name="T37" fmla="*/ 27 h 925"/>
                <a:gd name="T38" fmla="*/ 21 w 1123"/>
                <a:gd name="T39" fmla="*/ 31 h 925"/>
                <a:gd name="T40" fmla="*/ 24 w 1123"/>
                <a:gd name="T41" fmla="*/ 36 h 925"/>
                <a:gd name="T42" fmla="*/ 27 w 1123"/>
                <a:gd name="T43" fmla="*/ 41 h 925"/>
                <a:gd name="T44" fmla="*/ 29 w 1123"/>
                <a:gd name="T45" fmla="*/ 46 h 925"/>
                <a:gd name="T46" fmla="*/ 31 w 1123"/>
                <a:gd name="T47" fmla="*/ 52 h 925"/>
                <a:gd name="T48" fmla="*/ 33 w 1123"/>
                <a:gd name="T49" fmla="*/ 57 h 925"/>
                <a:gd name="T50" fmla="*/ 35 w 1123"/>
                <a:gd name="T51" fmla="*/ 57 h 925"/>
                <a:gd name="T52" fmla="*/ 39 w 1123"/>
                <a:gd name="T53" fmla="*/ 54 h 925"/>
                <a:gd name="T54" fmla="*/ 44 w 1123"/>
                <a:gd name="T55" fmla="*/ 52 h 925"/>
                <a:gd name="T56" fmla="*/ 50 w 1123"/>
                <a:gd name="T57" fmla="*/ 46 h 925"/>
                <a:gd name="T58" fmla="*/ 54 w 1123"/>
                <a:gd name="T59" fmla="*/ 42 h 925"/>
                <a:gd name="T60" fmla="*/ 58 w 1123"/>
                <a:gd name="T61" fmla="*/ 37 h 925"/>
                <a:gd name="T62" fmla="*/ 61 w 1123"/>
                <a:gd name="T63" fmla="*/ 32 h 925"/>
                <a:gd name="T64" fmla="*/ 64 w 1123"/>
                <a:gd name="T65" fmla="*/ 26 h 925"/>
                <a:gd name="T66" fmla="*/ 67 w 1123"/>
                <a:gd name="T67" fmla="*/ 21 h 925"/>
                <a:gd name="T68" fmla="*/ 69 w 1123"/>
                <a:gd name="T69" fmla="*/ 14 h 925"/>
                <a:gd name="T70" fmla="*/ 70 w 1123"/>
                <a:gd name="T71" fmla="*/ 10 h 9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23"/>
                <a:gd name="T109" fmla="*/ 0 h 925"/>
                <a:gd name="T110" fmla="*/ 1123 w 1123"/>
                <a:gd name="T111" fmla="*/ 925 h 92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23" h="925">
                  <a:moveTo>
                    <a:pt x="1123" y="160"/>
                  </a:moveTo>
                  <a:lnTo>
                    <a:pt x="1123" y="143"/>
                  </a:lnTo>
                  <a:lnTo>
                    <a:pt x="1086" y="119"/>
                  </a:lnTo>
                  <a:lnTo>
                    <a:pt x="1048" y="97"/>
                  </a:lnTo>
                  <a:lnTo>
                    <a:pt x="1005" y="78"/>
                  </a:lnTo>
                  <a:lnTo>
                    <a:pt x="959" y="62"/>
                  </a:lnTo>
                  <a:lnTo>
                    <a:pt x="912" y="47"/>
                  </a:lnTo>
                  <a:lnTo>
                    <a:pt x="865" y="33"/>
                  </a:lnTo>
                  <a:lnTo>
                    <a:pt x="815" y="22"/>
                  </a:lnTo>
                  <a:lnTo>
                    <a:pt x="770" y="15"/>
                  </a:lnTo>
                  <a:lnTo>
                    <a:pt x="727" y="9"/>
                  </a:lnTo>
                  <a:lnTo>
                    <a:pt x="686" y="5"/>
                  </a:lnTo>
                  <a:lnTo>
                    <a:pt x="641" y="3"/>
                  </a:lnTo>
                  <a:lnTo>
                    <a:pt x="587" y="0"/>
                  </a:lnTo>
                  <a:lnTo>
                    <a:pt x="537" y="3"/>
                  </a:lnTo>
                  <a:lnTo>
                    <a:pt x="486" y="5"/>
                  </a:lnTo>
                  <a:lnTo>
                    <a:pt x="439" y="9"/>
                  </a:lnTo>
                  <a:lnTo>
                    <a:pt x="382" y="17"/>
                  </a:lnTo>
                  <a:lnTo>
                    <a:pt x="337" y="28"/>
                  </a:lnTo>
                  <a:lnTo>
                    <a:pt x="290" y="38"/>
                  </a:lnTo>
                  <a:lnTo>
                    <a:pt x="244" y="52"/>
                  </a:lnTo>
                  <a:lnTo>
                    <a:pt x="195" y="69"/>
                  </a:lnTo>
                  <a:lnTo>
                    <a:pt x="144" y="88"/>
                  </a:lnTo>
                  <a:lnTo>
                    <a:pt x="94" y="110"/>
                  </a:lnTo>
                  <a:lnTo>
                    <a:pt x="57" y="128"/>
                  </a:lnTo>
                  <a:lnTo>
                    <a:pt x="18" y="150"/>
                  </a:lnTo>
                  <a:lnTo>
                    <a:pt x="0" y="167"/>
                  </a:lnTo>
                  <a:lnTo>
                    <a:pt x="24" y="183"/>
                  </a:lnTo>
                  <a:lnTo>
                    <a:pt x="49" y="200"/>
                  </a:lnTo>
                  <a:lnTo>
                    <a:pt x="71" y="216"/>
                  </a:lnTo>
                  <a:lnTo>
                    <a:pt x="94" y="233"/>
                  </a:lnTo>
                  <a:lnTo>
                    <a:pt x="114" y="250"/>
                  </a:lnTo>
                  <a:lnTo>
                    <a:pt x="152" y="281"/>
                  </a:lnTo>
                  <a:lnTo>
                    <a:pt x="176" y="305"/>
                  </a:lnTo>
                  <a:lnTo>
                    <a:pt x="208" y="331"/>
                  </a:lnTo>
                  <a:lnTo>
                    <a:pt x="240" y="364"/>
                  </a:lnTo>
                  <a:lnTo>
                    <a:pt x="266" y="390"/>
                  </a:lnTo>
                  <a:lnTo>
                    <a:pt x="290" y="421"/>
                  </a:lnTo>
                  <a:lnTo>
                    <a:pt x="316" y="452"/>
                  </a:lnTo>
                  <a:lnTo>
                    <a:pt x="337" y="482"/>
                  </a:lnTo>
                  <a:lnTo>
                    <a:pt x="361" y="518"/>
                  </a:lnTo>
                  <a:lnTo>
                    <a:pt x="389" y="561"/>
                  </a:lnTo>
                  <a:lnTo>
                    <a:pt x="416" y="609"/>
                  </a:lnTo>
                  <a:lnTo>
                    <a:pt x="437" y="646"/>
                  </a:lnTo>
                  <a:lnTo>
                    <a:pt x="456" y="685"/>
                  </a:lnTo>
                  <a:lnTo>
                    <a:pt x="479" y="732"/>
                  </a:lnTo>
                  <a:lnTo>
                    <a:pt x="496" y="780"/>
                  </a:lnTo>
                  <a:lnTo>
                    <a:pt x="511" y="823"/>
                  </a:lnTo>
                  <a:lnTo>
                    <a:pt x="525" y="867"/>
                  </a:lnTo>
                  <a:lnTo>
                    <a:pt x="529" y="903"/>
                  </a:lnTo>
                  <a:lnTo>
                    <a:pt x="530" y="925"/>
                  </a:lnTo>
                  <a:lnTo>
                    <a:pt x="567" y="906"/>
                  </a:lnTo>
                  <a:lnTo>
                    <a:pt x="606" y="882"/>
                  </a:lnTo>
                  <a:lnTo>
                    <a:pt x="637" y="863"/>
                  </a:lnTo>
                  <a:lnTo>
                    <a:pt x="672" y="837"/>
                  </a:lnTo>
                  <a:lnTo>
                    <a:pt x="705" y="817"/>
                  </a:lnTo>
                  <a:lnTo>
                    <a:pt x="753" y="779"/>
                  </a:lnTo>
                  <a:lnTo>
                    <a:pt x="802" y="734"/>
                  </a:lnTo>
                  <a:lnTo>
                    <a:pt x="840" y="699"/>
                  </a:lnTo>
                  <a:lnTo>
                    <a:pt x="867" y="666"/>
                  </a:lnTo>
                  <a:lnTo>
                    <a:pt x="898" y="628"/>
                  </a:lnTo>
                  <a:lnTo>
                    <a:pt x="928" y="589"/>
                  </a:lnTo>
                  <a:lnTo>
                    <a:pt x="957" y="549"/>
                  </a:lnTo>
                  <a:lnTo>
                    <a:pt x="983" y="508"/>
                  </a:lnTo>
                  <a:lnTo>
                    <a:pt x="1010" y="461"/>
                  </a:lnTo>
                  <a:lnTo>
                    <a:pt x="1035" y="414"/>
                  </a:lnTo>
                  <a:lnTo>
                    <a:pt x="1059" y="366"/>
                  </a:lnTo>
                  <a:lnTo>
                    <a:pt x="1078" y="324"/>
                  </a:lnTo>
                  <a:lnTo>
                    <a:pt x="1093" y="274"/>
                  </a:lnTo>
                  <a:lnTo>
                    <a:pt x="1107" y="223"/>
                  </a:lnTo>
                  <a:lnTo>
                    <a:pt x="1123" y="159"/>
                  </a:lnTo>
                  <a:lnTo>
                    <a:pt x="1123" y="160"/>
                  </a:lnTo>
                  <a:close/>
                </a:path>
              </a:pathLst>
            </a:custGeom>
            <a:solidFill>
              <a:srgbClr val="DF3F9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5677" name="Freeform 13"/>
            <p:cNvSpPr>
              <a:spLocks/>
            </p:cNvSpPr>
            <p:nvPr/>
          </p:nvSpPr>
          <p:spPr bwMode="auto">
            <a:xfrm>
              <a:off x="1315" y="3118"/>
              <a:ext cx="565" cy="628"/>
            </a:xfrm>
            <a:custGeom>
              <a:avLst/>
              <a:gdLst>
                <a:gd name="T0" fmla="*/ 4 w 1129"/>
                <a:gd name="T1" fmla="*/ 1 h 1257"/>
                <a:gd name="T2" fmla="*/ 8 w 1129"/>
                <a:gd name="T3" fmla="*/ 3 h 1257"/>
                <a:gd name="T4" fmla="*/ 14 w 1129"/>
                <a:gd name="T5" fmla="*/ 5 h 1257"/>
                <a:gd name="T6" fmla="*/ 20 w 1129"/>
                <a:gd name="T7" fmla="*/ 6 h 1257"/>
                <a:gd name="T8" fmla="*/ 26 w 1129"/>
                <a:gd name="T9" fmla="*/ 7 h 1257"/>
                <a:gd name="T10" fmla="*/ 33 w 1129"/>
                <a:gd name="T11" fmla="*/ 8 h 1257"/>
                <a:gd name="T12" fmla="*/ 41 w 1129"/>
                <a:gd name="T13" fmla="*/ 8 h 1257"/>
                <a:gd name="T14" fmla="*/ 49 w 1129"/>
                <a:gd name="T15" fmla="*/ 7 h 1257"/>
                <a:gd name="T16" fmla="*/ 54 w 1129"/>
                <a:gd name="T17" fmla="*/ 6 h 1257"/>
                <a:gd name="T18" fmla="*/ 59 w 1129"/>
                <a:gd name="T19" fmla="*/ 4 h 1257"/>
                <a:gd name="T20" fmla="*/ 64 w 1129"/>
                <a:gd name="T21" fmla="*/ 2 h 1257"/>
                <a:gd name="T22" fmla="*/ 68 w 1129"/>
                <a:gd name="T23" fmla="*/ 0 h 1257"/>
                <a:gd name="T24" fmla="*/ 70 w 1129"/>
                <a:gd name="T25" fmla="*/ 2 h 1257"/>
                <a:gd name="T26" fmla="*/ 70 w 1129"/>
                <a:gd name="T27" fmla="*/ 6 h 1257"/>
                <a:gd name="T28" fmla="*/ 71 w 1129"/>
                <a:gd name="T29" fmla="*/ 12 h 1257"/>
                <a:gd name="T30" fmla="*/ 71 w 1129"/>
                <a:gd name="T31" fmla="*/ 16 h 1257"/>
                <a:gd name="T32" fmla="*/ 71 w 1129"/>
                <a:gd name="T33" fmla="*/ 22 h 1257"/>
                <a:gd name="T34" fmla="*/ 70 w 1129"/>
                <a:gd name="T35" fmla="*/ 28 h 1257"/>
                <a:gd name="T36" fmla="*/ 68 w 1129"/>
                <a:gd name="T37" fmla="*/ 35 h 1257"/>
                <a:gd name="T38" fmla="*/ 66 w 1129"/>
                <a:gd name="T39" fmla="*/ 41 h 1257"/>
                <a:gd name="T40" fmla="*/ 63 w 1129"/>
                <a:gd name="T41" fmla="*/ 47 h 1257"/>
                <a:gd name="T42" fmla="*/ 60 w 1129"/>
                <a:gd name="T43" fmla="*/ 53 h 1257"/>
                <a:gd name="T44" fmla="*/ 57 w 1129"/>
                <a:gd name="T45" fmla="*/ 58 h 1257"/>
                <a:gd name="T46" fmla="*/ 52 w 1129"/>
                <a:gd name="T47" fmla="*/ 64 h 1257"/>
                <a:gd name="T48" fmla="*/ 47 w 1129"/>
                <a:gd name="T49" fmla="*/ 69 h 1257"/>
                <a:gd name="T50" fmla="*/ 42 w 1129"/>
                <a:gd name="T51" fmla="*/ 74 h 1257"/>
                <a:gd name="T52" fmla="*/ 37 w 1129"/>
                <a:gd name="T53" fmla="*/ 77 h 1257"/>
                <a:gd name="T54" fmla="*/ 33 w 1129"/>
                <a:gd name="T55" fmla="*/ 77 h 1257"/>
                <a:gd name="T56" fmla="*/ 29 w 1129"/>
                <a:gd name="T57" fmla="*/ 74 h 1257"/>
                <a:gd name="T58" fmla="*/ 25 w 1129"/>
                <a:gd name="T59" fmla="*/ 70 h 1257"/>
                <a:gd name="T60" fmla="*/ 20 w 1129"/>
                <a:gd name="T61" fmla="*/ 66 h 1257"/>
                <a:gd name="T62" fmla="*/ 15 w 1129"/>
                <a:gd name="T63" fmla="*/ 60 h 1257"/>
                <a:gd name="T64" fmla="*/ 11 w 1129"/>
                <a:gd name="T65" fmla="*/ 54 h 1257"/>
                <a:gd name="T66" fmla="*/ 8 w 1129"/>
                <a:gd name="T67" fmla="*/ 49 h 1257"/>
                <a:gd name="T68" fmla="*/ 5 w 1129"/>
                <a:gd name="T69" fmla="*/ 42 h 1257"/>
                <a:gd name="T70" fmla="*/ 3 w 1129"/>
                <a:gd name="T71" fmla="*/ 36 h 1257"/>
                <a:gd name="T72" fmla="*/ 2 w 1129"/>
                <a:gd name="T73" fmla="*/ 29 h 1257"/>
                <a:gd name="T74" fmla="*/ 1 w 1129"/>
                <a:gd name="T75" fmla="*/ 22 h 1257"/>
                <a:gd name="T76" fmla="*/ 0 w 1129"/>
                <a:gd name="T77" fmla="*/ 15 h 1257"/>
                <a:gd name="T78" fmla="*/ 1 w 1129"/>
                <a:gd name="T79" fmla="*/ 8 h 1257"/>
                <a:gd name="T80" fmla="*/ 2 w 1129"/>
                <a:gd name="T81" fmla="*/ 2 h 125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29"/>
                <a:gd name="T124" fmla="*/ 0 h 1257"/>
                <a:gd name="T125" fmla="*/ 1129 w 1129"/>
                <a:gd name="T126" fmla="*/ 1257 h 125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29" h="1257">
                  <a:moveTo>
                    <a:pt x="26" y="2"/>
                  </a:moveTo>
                  <a:lnTo>
                    <a:pt x="57" y="23"/>
                  </a:lnTo>
                  <a:lnTo>
                    <a:pt x="91" y="38"/>
                  </a:lnTo>
                  <a:lnTo>
                    <a:pt x="122" y="50"/>
                  </a:lnTo>
                  <a:lnTo>
                    <a:pt x="171" y="69"/>
                  </a:lnTo>
                  <a:lnTo>
                    <a:pt x="212" y="81"/>
                  </a:lnTo>
                  <a:lnTo>
                    <a:pt x="257" y="95"/>
                  </a:lnTo>
                  <a:lnTo>
                    <a:pt x="305" y="105"/>
                  </a:lnTo>
                  <a:lnTo>
                    <a:pt x="354" y="118"/>
                  </a:lnTo>
                  <a:lnTo>
                    <a:pt x="406" y="126"/>
                  </a:lnTo>
                  <a:lnTo>
                    <a:pt x="466" y="133"/>
                  </a:lnTo>
                  <a:lnTo>
                    <a:pt x="525" y="138"/>
                  </a:lnTo>
                  <a:lnTo>
                    <a:pt x="578" y="138"/>
                  </a:lnTo>
                  <a:lnTo>
                    <a:pt x="644" y="138"/>
                  </a:lnTo>
                  <a:lnTo>
                    <a:pt x="716" y="126"/>
                  </a:lnTo>
                  <a:lnTo>
                    <a:pt x="772" y="119"/>
                  </a:lnTo>
                  <a:lnTo>
                    <a:pt x="811" y="111"/>
                  </a:lnTo>
                  <a:lnTo>
                    <a:pt x="861" y="99"/>
                  </a:lnTo>
                  <a:lnTo>
                    <a:pt x="901" y="87"/>
                  </a:lnTo>
                  <a:lnTo>
                    <a:pt x="939" y="73"/>
                  </a:lnTo>
                  <a:lnTo>
                    <a:pt x="986" y="54"/>
                  </a:lnTo>
                  <a:lnTo>
                    <a:pt x="1020" y="40"/>
                  </a:lnTo>
                  <a:lnTo>
                    <a:pt x="1053" y="24"/>
                  </a:lnTo>
                  <a:lnTo>
                    <a:pt x="1081" y="14"/>
                  </a:lnTo>
                  <a:lnTo>
                    <a:pt x="1101" y="0"/>
                  </a:lnTo>
                  <a:lnTo>
                    <a:pt x="1110" y="35"/>
                  </a:lnTo>
                  <a:lnTo>
                    <a:pt x="1115" y="69"/>
                  </a:lnTo>
                  <a:lnTo>
                    <a:pt x="1117" y="99"/>
                  </a:lnTo>
                  <a:lnTo>
                    <a:pt x="1124" y="154"/>
                  </a:lnTo>
                  <a:lnTo>
                    <a:pt x="1126" y="194"/>
                  </a:lnTo>
                  <a:lnTo>
                    <a:pt x="1129" y="232"/>
                  </a:lnTo>
                  <a:lnTo>
                    <a:pt x="1129" y="264"/>
                  </a:lnTo>
                  <a:lnTo>
                    <a:pt x="1124" y="318"/>
                  </a:lnTo>
                  <a:lnTo>
                    <a:pt x="1122" y="358"/>
                  </a:lnTo>
                  <a:lnTo>
                    <a:pt x="1117" y="404"/>
                  </a:lnTo>
                  <a:lnTo>
                    <a:pt x="1108" y="458"/>
                  </a:lnTo>
                  <a:lnTo>
                    <a:pt x="1101" y="503"/>
                  </a:lnTo>
                  <a:lnTo>
                    <a:pt x="1084" y="568"/>
                  </a:lnTo>
                  <a:lnTo>
                    <a:pt x="1069" y="620"/>
                  </a:lnTo>
                  <a:lnTo>
                    <a:pt x="1050" y="668"/>
                  </a:lnTo>
                  <a:lnTo>
                    <a:pt x="1032" y="712"/>
                  </a:lnTo>
                  <a:lnTo>
                    <a:pt x="1008" y="763"/>
                  </a:lnTo>
                  <a:lnTo>
                    <a:pt x="984" y="812"/>
                  </a:lnTo>
                  <a:lnTo>
                    <a:pt x="960" y="851"/>
                  </a:lnTo>
                  <a:lnTo>
                    <a:pt x="932" y="893"/>
                  </a:lnTo>
                  <a:lnTo>
                    <a:pt x="899" y="943"/>
                  </a:lnTo>
                  <a:lnTo>
                    <a:pt x="861" y="995"/>
                  </a:lnTo>
                  <a:lnTo>
                    <a:pt x="825" y="1034"/>
                  </a:lnTo>
                  <a:lnTo>
                    <a:pt x="785" y="1078"/>
                  </a:lnTo>
                  <a:lnTo>
                    <a:pt x="741" y="1117"/>
                  </a:lnTo>
                  <a:lnTo>
                    <a:pt x="694" y="1155"/>
                  </a:lnTo>
                  <a:lnTo>
                    <a:pt x="659" y="1185"/>
                  </a:lnTo>
                  <a:lnTo>
                    <a:pt x="627" y="1211"/>
                  </a:lnTo>
                  <a:lnTo>
                    <a:pt x="587" y="1235"/>
                  </a:lnTo>
                  <a:lnTo>
                    <a:pt x="556" y="1257"/>
                  </a:lnTo>
                  <a:lnTo>
                    <a:pt x="523" y="1236"/>
                  </a:lnTo>
                  <a:lnTo>
                    <a:pt x="494" y="1217"/>
                  </a:lnTo>
                  <a:lnTo>
                    <a:pt x="452" y="1186"/>
                  </a:lnTo>
                  <a:lnTo>
                    <a:pt x="419" y="1160"/>
                  </a:lnTo>
                  <a:lnTo>
                    <a:pt x="385" y="1131"/>
                  </a:lnTo>
                  <a:lnTo>
                    <a:pt x="354" y="1102"/>
                  </a:lnTo>
                  <a:lnTo>
                    <a:pt x="316" y="1066"/>
                  </a:lnTo>
                  <a:lnTo>
                    <a:pt x="281" y="1022"/>
                  </a:lnTo>
                  <a:lnTo>
                    <a:pt x="235" y="964"/>
                  </a:lnTo>
                  <a:lnTo>
                    <a:pt x="202" y="919"/>
                  </a:lnTo>
                  <a:lnTo>
                    <a:pt x="174" y="879"/>
                  </a:lnTo>
                  <a:lnTo>
                    <a:pt x="145" y="827"/>
                  </a:lnTo>
                  <a:lnTo>
                    <a:pt x="122" y="786"/>
                  </a:lnTo>
                  <a:lnTo>
                    <a:pt x="98" y="732"/>
                  </a:lnTo>
                  <a:lnTo>
                    <a:pt x="77" y="684"/>
                  </a:lnTo>
                  <a:lnTo>
                    <a:pt x="62" y="642"/>
                  </a:lnTo>
                  <a:lnTo>
                    <a:pt x="43" y="579"/>
                  </a:lnTo>
                  <a:lnTo>
                    <a:pt x="29" y="534"/>
                  </a:lnTo>
                  <a:lnTo>
                    <a:pt x="17" y="473"/>
                  </a:lnTo>
                  <a:lnTo>
                    <a:pt x="10" y="428"/>
                  </a:lnTo>
                  <a:lnTo>
                    <a:pt x="1" y="358"/>
                  </a:lnTo>
                  <a:lnTo>
                    <a:pt x="0" y="304"/>
                  </a:lnTo>
                  <a:lnTo>
                    <a:pt x="0" y="242"/>
                  </a:lnTo>
                  <a:lnTo>
                    <a:pt x="1" y="178"/>
                  </a:lnTo>
                  <a:lnTo>
                    <a:pt x="5" y="128"/>
                  </a:lnTo>
                  <a:lnTo>
                    <a:pt x="12" y="74"/>
                  </a:lnTo>
                  <a:lnTo>
                    <a:pt x="19" y="33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rgbClr val="DF1F3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02894" name="Text Box 14"/>
          <p:cNvSpPr txBox="1">
            <a:spLocks noChangeArrowheads="1"/>
          </p:cNvSpPr>
          <p:nvPr/>
        </p:nvSpPr>
        <p:spPr bwMode="auto">
          <a:xfrm>
            <a:off x="2339975" y="14128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660033"/>
                </a:solidFill>
                <a:latin typeface="標楷體" pitchFamily="65" charset="-120"/>
                <a:ea typeface="標楷體" pitchFamily="65" charset="-120"/>
              </a:rPr>
              <a:t>個人學習</a:t>
            </a:r>
          </a:p>
        </p:txBody>
      </p:sp>
      <p:sp>
        <p:nvSpPr>
          <p:cNvPr id="1402895" name="Text Box 15"/>
          <p:cNvSpPr txBox="1">
            <a:spLocks noChangeArrowheads="1"/>
          </p:cNvSpPr>
          <p:nvPr/>
        </p:nvSpPr>
        <p:spPr bwMode="auto">
          <a:xfrm>
            <a:off x="1403350" y="2852738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rgbClr val="0066CC"/>
                </a:solidFill>
                <a:latin typeface="標楷體" pitchFamily="65" charset="-120"/>
                <a:ea typeface="標楷體" pitchFamily="65" charset="-120"/>
              </a:rPr>
              <a:t>組內學習</a:t>
            </a:r>
          </a:p>
        </p:txBody>
      </p:sp>
      <p:sp>
        <p:nvSpPr>
          <p:cNvPr id="1402896" name="Text Box 16"/>
          <p:cNvSpPr txBox="1">
            <a:spLocks noChangeArrowheads="1"/>
          </p:cNvSpPr>
          <p:nvPr/>
        </p:nvSpPr>
        <p:spPr bwMode="auto">
          <a:xfrm>
            <a:off x="3189288" y="2847975"/>
            <a:ext cx="120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組間學習</a:t>
            </a:r>
          </a:p>
        </p:txBody>
      </p:sp>
      <p:sp>
        <p:nvSpPr>
          <p:cNvPr id="1402897" name="Text Box 17"/>
          <p:cNvSpPr txBox="1">
            <a:spLocks noChangeArrowheads="1"/>
          </p:cNvSpPr>
          <p:nvPr/>
        </p:nvSpPr>
        <p:spPr bwMode="auto">
          <a:xfrm>
            <a:off x="2633663" y="2143125"/>
            <a:ext cx="5905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組織</a:t>
            </a:r>
          </a:p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學習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0825" y="260350"/>
            <a:ext cx="2346325" cy="1160463"/>
            <a:chOff x="158" y="754"/>
            <a:chExt cx="1205" cy="731"/>
          </a:xfrm>
        </p:grpSpPr>
        <p:sp>
          <p:nvSpPr>
            <p:cNvPr id="155672" name="AutoShape 19"/>
            <p:cNvSpPr>
              <a:spLocks noChangeArrowheads="1"/>
            </p:cNvSpPr>
            <p:nvPr/>
          </p:nvSpPr>
          <p:spPr bwMode="auto">
            <a:xfrm>
              <a:off x="204" y="754"/>
              <a:ext cx="1070" cy="635"/>
            </a:xfrm>
            <a:prstGeom prst="wedgeRoundRectCallout">
              <a:avLst>
                <a:gd name="adj1" fmla="val 61681"/>
                <a:gd name="adj2" fmla="val 75042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3" name="Text Box 20"/>
            <p:cNvSpPr txBox="1">
              <a:spLocks noChangeArrowheads="1"/>
            </p:cNvSpPr>
            <p:nvPr/>
          </p:nvSpPr>
          <p:spPr bwMode="auto">
            <a:xfrm>
              <a:off x="158" y="754"/>
              <a:ext cx="120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個人專業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放任式學習：獨斷。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引導式學習：專業？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79613" y="4033838"/>
            <a:ext cx="2663825" cy="950912"/>
            <a:chOff x="1111" y="3203"/>
            <a:chExt cx="1379" cy="599"/>
          </a:xfrm>
        </p:grpSpPr>
        <p:sp>
          <p:nvSpPr>
            <p:cNvPr id="155670" name="AutoShape 22"/>
            <p:cNvSpPr>
              <a:spLocks noChangeArrowheads="1"/>
            </p:cNvSpPr>
            <p:nvPr/>
          </p:nvSpPr>
          <p:spPr bwMode="auto">
            <a:xfrm>
              <a:off x="1111" y="3249"/>
              <a:ext cx="1379" cy="553"/>
            </a:xfrm>
            <a:prstGeom prst="wedgeRoundRectCallout">
              <a:avLst>
                <a:gd name="adj1" fmla="val -47171"/>
                <a:gd name="adj2" fmla="val -109495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71" name="Text Box 23"/>
            <p:cNvSpPr txBox="1">
              <a:spLocks noChangeArrowheads="1"/>
            </p:cNvSpPr>
            <p:nvPr/>
          </p:nvSpPr>
          <p:spPr bwMode="auto">
            <a:xfrm>
              <a:off x="1111" y="3203"/>
              <a:ext cx="136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團隊協作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rgbClr val="660033"/>
                  </a:solidFill>
                  <a:latin typeface="Times New Roman" pitchFamily="18" charset="0"/>
                  <a:ea typeface="標楷體" pitchFamily="65" charset="-120"/>
                </a:rPr>
                <a:t>一言堂。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引導式學習：合作？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079875" y="1082675"/>
            <a:ext cx="2508250" cy="1160463"/>
            <a:chOff x="2290" y="1344"/>
            <a:chExt cx="1225" cy="731"/>
          </a:xfrm>
        </p:grpSpPr>
        <p:sp>
          <p:nvSpPr>
            <p:cNvPr id="155668" name="AutoShape 25"/>
            <p:cNvSpPr>
              <a:spLocks noChangeArrowheads="1"/>
            </p:cNvSpPr>
            <p:nvPr/>
          </p:nvSpPr>
          <p:spPr bwMode="auto">
            <a:xfrm>
              <a:off x="2336" y="1344"/>
              <a:ext cx="1161" cy="574"/>
            </a:xfrm>
            <a:prstGeom prst="wedgeRoundRectCallout">
              <a:avLst>
                <a:gd name="adj1" fmla="val -71880"/>
                <a:gd name="adj2" fmla="val 13536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zh-TW" altLang="zh-TW" sz="16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55669" name="Text Box 26"/>
            <p:cNvSpPr txBox="1">
              <a:spLocks noChangeArrowheads="1"/>
            </p:cNvSpPr>
            <p:nvPr/>
          </p:nvSpPr>
          <p:spPr bwMode="auto">
            <a:xfrm>
              <a:off x="2290" y="1344"/>
              <a:ext cx="1225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深廣視野</a:t>
              </a:r>
            </a:p>
            <a:p>
              <a:pPr algn="ctr"/>
              <a:r>
                <a:rPr lang="zh-TW" altLang="en-US" b="1">
                  <a:solidFill>
                    <a:srgbClr val="0099FF"/>
                  </a:solidFill>
                  <a:ea typeface="標楷體" pitchFamily="65" charset="-120"/>
                </a:rPr>
                <a:t>放任式</a:t>
              </a:r>
              <a:r>
                <a:rPr lang="zh-TW" altLang="en-US" b="1">
                  <a:solidFill>
                    <a:srgbClr val="0099FF"/>
                  </a:solidFill>
                  <a:latin typeface="Times New Roman" pitchFamily="18" charset="0"/>
                  <a:ea typeface="標楷體" pitchFamily="65" charset="-120"/>
                </a:rPr>
                <a:t>學習：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衝突。</a:t>
              </a:r>
            </a:p>
            <a:p>
              <a:pPr algn="ctr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引導式學習：創新？</a:t>
              </a:r>
            </a:p>
            <a:p>
              <a:pPr algn="ctr"/>
              <a:endParaRPr lang="en-US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5288" y="5157788"/>
            <a:ext cx="8640762" cy="1068387"/>
            <a:chOff x="249" y="3249"/>
            <a:chExt cx="5280" cy="673"/>
          </a:xfrm>
        </p:grpSpPr>
        <p:sp>
          <p:nvSpPr>
            <p:cNvPr id="155666" name="Text Box 28"/>
            <p:cNvSpPr txBox="1">
              <a:spLocks noChangeArrowheads="1"/>
            </p:cNvSpPr>
            <p:nvPr/>
          </p:nvSpPr>
          <p:spPr bwMode="auto">
            <a:xfrm>
              <a:off x="249" y="3249"/>
              <a:ext cx="5280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組內學習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組間學習            </a:t>
              </a: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組織學習機制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組織學習績效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= </a:t>
              </a:r>
              <a:r>
                <a:rPr lang="zh-TW" altLang="en-US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個人學習績效 </a:t>
              </a:r>
              <a:r>
                <a:rPr lang="en-US" altLang="zh-TW" sz="24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+ </a:t>
              </a: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θ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TW" sz="24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    θ   = (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創新、合作、專業</a:t>
              </a:r>
              <a:r>
                <a:rPr lang="en-US" altLang="zh-TW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)</a:t>
              </a:r>
              <a:r>
                <a:rPr lang="zh-TW" altLang="en-US" sz="2800" b="1">
                  <a:solidFill>
                    <a:srgbClr val="00FF00"/>
                  </a:solidFill>
                  <a:latin typeface="標楷體" pitchFamily="65" charset="-120"/>
                  <a:ea typeface="標楷體" pitchFamily="65" charset="-120"/>
                </a:rPr>
                <a:t>績效</a:t>
              </a:r>
            </a:p>
          </p:txBody>
        </p:sp>
        <p:sp>
          <p:nvSpPr>
            <p:cNvPr id="155667" name="AutoShape 29"/>
            <p:cNvSpPr>
              <a:spLocks noChangeArrowheads="1"/>
            </p:cNvSpPr>
            <p:nvPr/>
          </p:nvSpPr>
          <p:spPr bwMode="auto">
            <a:xfrm>
              <a:off x="3469" y="3249"/>
              <a:ext cx="576" cy="144"/>
            </a:xfrm>
            <a:prstGeom prst="righ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402910" name="Picture 30" descr="Bizmt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2565400"/>
            <a:ext cx="2819400" cy="17097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402911" name="Text Box 31"/>
          <p:cNvSpPr txBox="1">
            <a:spLocks noChangeArrowheads="1"/>
          </p:cNvSpPr>
          <p:nvPr/>
        </p:nvSpPr>
        <p:spPr bwMode="auto">
          <a:xfrm>
            <a:off x="5372100" y="21082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0099FF"/>
                </a:solidFill>
                <a:latin typeface="Times New Roman" pitchFamily="18" charset="0"/>
                <a:ea typeface="標楷體" pitchFamily="65" charset="-120"/>
              </a:rPr>
              <a:t>獨斷？</a:t>
            </a:r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一言堂？</a:t>
            </a:r>
            <a:r>
              <a:rPr lang="zh-TW" altLang="en-US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衝突？</a:t>
            </a:r>
          </a:p>
        </p:txBody>
      </p:sp>
      <p:sp>
        <p:nvSpPr>
          <p:cNvPr id="1402912" name="Text Box 32"/>
          <p:cNvSpPr txBox="1">
            <a:spLocks noChangeArrowheads="1"/>
          </p:cNvSpPr>
          <p:nvPr/>
        </p:nvSpPr>
        <p:spPr bwMode="auto">
          <a:xfrm>
            <a:off x="5372100" y="4394200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專業？合作？創新？</a:t>
            </a:r>
          </a:p>
        </p:txBody>
      </p:sp>
      <p:pic>
        <p:nvPicPr>
          <p:cNvPr id="155665" name="Picture 33" descr="j030344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7625" y="5949950"/>
            <a:ext cx="1162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0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0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0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02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0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894" grpId="0"/>
      <p:bldP spid="1402895" grpId="0"/>
      <p:bldP spid="1402896" grpId="0"/>
      <p:bldP spid="1402897" grpId="0"/>
      <p:bldP spid="1402911" grpId="0"/>
      <p:bldP spid="14029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CBAC-5BFA-4A04-AFBB-9C083A64FB09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56675" name="Rectangle 440"/>
          <p:cNvSpPr>
            <a:spLocks noChangeArrowheads="1"/>
          </p:cNvSpPr>
          <p:nvPr/>
        </p:nvSpPr>
        <p:spPr bwMode="auto">
          <a:xfrm>
            <a:off x="2286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組織發展：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學習型組織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=  </a:t>
            </a:r>
          </a:p>
          <a:p>
            <a:pPr algn="ctr"/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個人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組內 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組間</a:t>
            </a:r>
            <a:r>
              <a:rPr lang="en-US" altLang="zh-TW" sz="2700" b="1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700" b="1">
                <a:latin typeface="Times New Roman" pitchFamily="18" charset="0"/>
                <a:ea typeface="標楷體" pitchFamily="65" charset="-120"/>
              </a:rPr>
              <a:t>制度化學習機制 * 五項修練</a:t>
            </a:r>
          </a:p>
        </p:txBody>
      </p:sp>
      <p:grpSp>
        <p:nvGrpSpPr>
          <p:cNvPr id="2" name="Group 484"/>
          <p:cNvGrpSpPr>
            <a:grpSpLocks/>
          </p:cNvGrpSpPr>
          <p:nvPr/>
        </p:nvGrpSpPr>
        <p:grpSpPr bwMode="auto">
          <a:xfrm>
            <a:off x="5003800" y="3573463"/>
            <a:ext cx="4016375" cy="2447925"/>
            <a:chOff x="3072" y="2112"/>
            <a:chExt cx="2530" cy="1542"/>
          </a:xfrm>
        </p:grpSpPr>
        <p:sp>
          <p:nvSpPr>
            <p:cNvPr id="156702" name="Rectangle 485"/>
            <p:cNvSpPr>
              <a:spLocks noChangeArrowheads="1"/>
            </p:cNvSpPr>
            <p:nvPr/>
          </p:nvSpPr>
          <p:spPr bwMode="auto">
            <a:xfrm>
              <a:off x="3072" y="2112"/>
              <a:ext cx="2530" cy="1542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3" name="Rectangle 486"/>
            <p:cNvSpPr>
              <a:spLocks noChangeArrowheads="1"/>
            </p:cNvSpPr>
            <p:nvPr/>
          </p:nvSpPr>
          <p:spPr bwMode="auto">
            <a:xfrm>
              <a:off x="3850" y="2568"/>
              <a:ext cx="946" cy="631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4" name="Line 487"/>
            <p:cNvSpPr>
              <a:spLocks noChangeShapeType="1"/>
            </p:cNvSpPr>
            <p:nvPr/>
          </p:nvSpPr>
          <p:spPr bwMode="auto">
            <a:xfrm>
              <a:off x="3072" y="2112"/>
              <a:ext cx="778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5" name="Line 488"/>
            <p:cNvSpPr>
              <a:spLocks noChangeShapeType="1"/>
            </p:cNvSpPr>
            <p:nvPr/>
          </p:nvSpPr>
          <p:spPr bwMode="auto">
            <a:xfrm flipH="1">
              <a:off x="4796" y="2112"/>
              <a:ext cx="806" cy="4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6" name="Line 489"/>
            <p:cNvSpPr>
              <a:spLocks noChangeShapeType="1"/>
            </p:cNvSpPr>
            <p:nvPr/>
          </p:nvSpPr>
          <p:spPr bwMode="auto">
            <a:xfrm flipH="1">
              <a:off x="3072" y="3199"/>
              <a:ext cx="778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7" name="Line 490"/>
            <p:cNvSpPr>
              <a:spLocks noChangeShapeType="1"/>
            </p:cNvSpPr>
            <p:nvPr/>
          </p:nvSpPr>
          <p:spPr bwMode="auto">
            <a:xfrm>
              <a:off x="4796" y="3199"/>
              <a:ext cx="806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6708" name="Rectangle 491"/>
            <p:cNvSpPr>
              <a:spLocks noChangeArrowheads="1"/>
            </p:cNvSpPr>
            <p:nvPr/>
          </p:nvSpPr>
          <p:spPr bwMode="auto">
            <a:xfrm>
              <a:off x="3885" y="2749"/>
              <a:ext cx="877" cy="307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  <a:p>
              <a:pPr algn="ctr"/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(Systems Thinking)</a:t>
              </a:r>
            </a:p>
          </p:txBody>
        </p:sp>
        <p:sp>
          <p:nvSpPr>
            <p:cNvPr id="156709" name="Rectangle 492"/>
            <p:cNvSpPr>
              <a:spLocks noChangeArrowheads="1"/>
            </p:cNvSpPr>
            <p:nvPr/>
          </p:nvSpPr>
          <p:spPr bwMode="auto">
            <a:xfrm>
              <a:off x="3648" y="2208"/>
              <a:ext cx="1420" cy="192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(Personal Mastery)</a:t>
              </a:r>
            </a:p>
          </p:txBody>
        </p:sp>
        <p:sp>
          <p:nvSpPr>
            <p:cNvPr id="156710" name="Rectangle 493"/>
            <p:cNvSpPr>
              <a:spLocks noChangeArrowheads="1"/>
            </p:cNvSpPr>
            <p:nvPr/>
          </p:nvSpPr>
          <p:spPr bwMode="auto">
            <a:xfrm>
              <a:off x="3648" y="3312"/>
              <a:ext cx="1373" cy="32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改善心智模式</a:t>
              </a:r>
            </a:p>
            <a:p>
              <a:pPr algn="ctr"/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(Improving Mental Models)</a:t>
              </a:r>
            </a:p>
          </p:txBody>
        </p:sp>
        <p:sp>
          <p:nvSpPr>
            <p:cNvPr id="156711" name="Rectangle 494"/>
            <p:cNvSpPr>
              <a:spLocks noChangeArrowheads="1"/>
            </p:cNvSpPr>
            <p:nvPr/>
          </p:nvSpPr>
          <p:spPr bwMode="auto">
            <a:xfrm>
              <a:off x="4848" y="2640"/>
              <a:ext cx="720" cy="556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建立共同願景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(Building</a:t>
              </a:r>
            </a:p>
            <a:p>
              <a:r>
                <a:rPr lang="en-US" altLang="zh-TW" sz="12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Shared Vision)</a:t>
              </a:r>
            </a:p>
          </p:txBody>
        </p:sp>
        <p:sp>
          <p:nvSpPr>
            <p:cNvPr id="156712" name="Rectangle 495"/>
            <p:cNvSpPr>
              <a:spLocks noChangeArrowheads="1"/>
            </p:cNvSpPr>
            <p:nvPr/>
          </p:nvSpPr>
          <p:spPr bwMode="auto">
            <a:xfrm>
              <a:off x="3155" y="2644"/>
              <a:ext cx="585" cy="460"/>
            </a:xfrm>
            <a:prstGeom prst="rect">
              <a:avLst/>
            </a:prstGeom>
            <a:solidFill>
              <a:srgbClr val="FF66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(Team</a:t>
              </a:r>
            </a:p>
            <a:p>
              <a:r>
                <a:rPr lang="en-US" altLang="zh-TW" sz="14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 Learning)</a:t>
              </a:r>
            </a:p>
          </p:txBody>
        </p:sp>
      </p:grpSp>
      <p:grpSp>
        <p:nvGrpSpPr>
          <p:cNvPr id="3" name="Group 496"/>
          <p:cNvGrpSpPr>
            <a:grpSpLocks/>
          </p:cNvGrpSpPr>
          <p:nvPr/>
        </p:nvGrpSpPr>
        <p:grpSpPr bwMode="auto">
          <a:xfrm>
            <a:off x="466725" y="1484313"/>
            <a:ext cx="5340350" cy="4724400"/>
            <a:chOff x="68" y="709"/>
            <a:chExt cx="3364" cy="2976"/>
          </a:xfrm>
        </p:grpSpPr>
        <p:grpSp>
          <p:nvGrpSpPr>
            <p:cNvPr id="4" name="Group 497"/>
            <p:cNvGrpSpPr>
              <a:grpSpLocks/>
            </p:cNvGrpSpPr>
            <p:nvPr/>
          </p:nvGrpSpPr>
          <p:grpSpPr bwMode="auto">
            <a:xfrm>
              <a:off x="567" y="1072"/>
              <a:ext cx="1802" cy="1906"/>
              <a:chOff x="722" y="2018"/>
              <a:chExt cx="1752" cy="1813"/>
            </a:xfrm>
          </p:grpSpPr>
          <p:sp>
            <p:nvSpPr>
              <p:cNvPr id="156699" name="Oval 498"/>
              <p:cNvSpPr>
                <a:spLocks noChangeArrowheads="1"/>
              </p:cNvSpPr>
              <p:nvPr/>
            </p:nvSpPr>
            <p:spPr bwMode="auto">
              <a:xfrm>
                <a:off x="1018" y="2018"/>
                <a:ext cx="1157" cy="1166"/>
              </a:xfrm>
              <a:prstGeom prst="ellipse">
                <a:avLst/>
              </a:prstGeom>
              <a:solidFill>
                <a:srgbClr val="FF00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0" name="Oval 499"/>
              <p:cNvSpPr>
                <a:spLocks noChangeArrowheads="1"/>
              </p:cNvSpPr>
              <p:nvPr/>
            </p:nvSpPr>
            <p:spPr bwMode="auto">
              <a:xfrm>
                <a:off x="722" y="2657"/>
                <a:ext cx="1157" cy="1166"/>
              </a:xfrm>
              <a:prstGeom prst="ellipse">
                <a:avLst/>
              </a:prstGeom>
              <a:solidFill>
                <a:srgbClr val="FF7F7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701" name="Oval 500"/>
              <p:cNvSpPr>
                <a:spLocks noChangeArrowheads="1"/>
              </p:cNvSpPr>
              <p:nvPr/>
            </p:nvSpPr>
            <p:spPr bwMode="auto">
              <a:xfrm>
                <a:off x="1316" y="2665"/>
                <a:ext cx="1158" cy="1166"/>
              </a:xfrm>
              <a:prstGeom prst="ellipse">
                <a:avLst/>
              </a:prstGeom>
              <a:solidFill>
                <a:srgbClr val="9F3FD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501"/>
            <p:cNvGrpSpPr>
              <a:grpSpLocks/>
            </p:cNvGrpSpPr>
            <p:nvPr/>
          </p:nvGrpSpPr>
          <p:grpSpPr bwMode="auto">
            <a:xfrm>
              <a:off x="869" y="1758"/>
              <a:ext cx="1163" cy="1145"/>
              <a:chOff x="1031" y="2657"/>
              <a:chExt cx="1131" cy="1089"/>
            </a:xfrm>
          </p:grpSpPr>
          <p:sp>
            <p:nvSpPr>
              <p:cNvPr id="156695" name="Freeform 502"/>
              <p:cNvSpPr>
                <a:spLocks/>
              </p:cNvSpPr>
              <p:nvPr/>
            </p:nvSpPr>
            <p:spPr bwMode="auto">
              <a:xfrm>
                <a:off x="1327" y="2740"/>
                <a:ext cx="540" cy="447"/>
              </a:xfrm>
              <a:custGeom>
                <a:avLst/>
                <a:gdLst>
                  <a:gd name="T0" fmla="*/ 34 w 1081"/>
                  <a:gd name="T1" fmla="*/ 0 h 892"/>
                  <a:gd name="T2" fmla="*/ 32 w 1081"/>
                  <a:gd name="T3" fmla="*/ 2 h 892"/>
                  <a:gd name="T4" fmla="*/ 30 w 1081"/>
                  <a:gd name="T5" fmla="*/ 3 h 892"/>
                  <a:gd name="T6" fmla="*/ 27 w 1081"/>
                  <a:gd name="T7" fmla="*/ 5 h 892"/>
                  <a:gd name="T8" fmla="*/ 25 w 1081"/>
                  <a:gd name="T9" fmla="*/ 6 h 892"/>
                  <a:gd name="T10" fmla="*/ 23 w 1081"/>
                  <a:gd name="T11" fmla="*/ 8 h 892"/>
                  <a:gd name="T12" fmla="*/ 22 w 1081"/>
                  <a:gd name="T13" fmla="*/ 10 h 892"/>
                  <a:gd name="T14" fmla="*/ 20 w 1081"/>
                  <a:gd name="T15" fmla="*/ 12 h 892"/>
                  <a:gd name="T16" fmla="*/ 18 w 1081"/>
                  <a:gd name="T17" fmla="*/ 13 h 892"/>
                  <a:gd name="T18" fmla="*/ 16 w 1081"/>
                  <a:gd name="T19" fmla="*/ 16 h 892"/>
                  <a:gd name="T20" fmla="*/ 14 w 1081"/>
                  <a:gd name="T21" fmla="*/ 18 h 892"/>
                  <a:gd name="T22" fmla="*/ 12 w 1081"/>
                  <a:gd name="T23" fmla="*/ 20 h 892"/>
                  <a:gd name="T24" fmla="*/ 10 w 1081"/>
                  <a:gd name="T25" fmla="*/ 23 h 892"/>
                  <a:gd name="T26" fmla="*/ 8 w 1081"/>
                  <a:gd name="T27" fmla="*/ 25 h 892"/>
                  <a:gd name="T28" fmla="*/ 7 w 1081"/>
                  <a:gd name="T29" fmla="*/ 28 h 892"/>
                  <a:gd name="T30" fmla="*/ 5 w 1081"/>
                  <a:gd name="T31" fmla="*/ 31 h 892"/>
                  <a:gd name="T32" fmla="*/ 4 w 1081"/>
                  <a:gd name="T33" fmla="*/ 33 h 892"/>
                  <a:gd name="T34" fmla="*/ 3 w 1081"/>
                  <a:gd name="T35" fmla="*/ 37 h 892"/>
                  <a:gd name="T36" fmla="*/ 2 w 1081"/>
                  <a:gd name="T37" fmla="*/ 40 h 892"/>
                  <a:gd name="T38" fmla="*/ 1 w 1081"/>
                  <a:gd name="T39" fmla="*/ 43 h 892"/>
                  <a:gd name="T40" fmla="*/ 0 w 1081"/>
                  <a:gd name="T41" fmla="*/ 46 h 892"/>
                  <a:gd name="T42" fmla="*/ 0 w 1081"/>
                  <a:gd name="T43" fmla="*/ 48 h 892"/>
                  <a:gd name="T44" fmla="*/ 2 w 1081"/>
                  <a:gd name="T45" fmla="*/ 49 h 892"/>
                  <a:gd name="T46" fmla="*/ 5 w 1081"/>
                  <a:gd name="T47" fmla="*/ 50 h 892"/>
                  <a:gd name="T48" fmla="*/ 8 w 1081"/>
                  <a:gd name="T49" fmla="*/ 52 h 892"/>
                  <a:gd name="T50" fmla="*/ 12 w 1081"/>
                  <a:gd name="T51" fmla="*/ 53 h 892"/>
                  <a:gd name="T52" fmla="*/ 16 w 1081"/>
                  <a:gd name="T53" fmla="*/ 54 h 892"/>
                  <a:gd name="T54" fmla="*/ 20 w 1081"/>
                  <a:gd name="T55" fmla="*/ 55 h 892"/>
                  <a:gd name="T56" fmla="*/ 23 w 1081"/>
                  <a:gd name="T57" fmla="*/ 56 h 892"/>
                  <a:gd name="T58" fmla="*/ 27 w 1081"/>
                  <a:gd name="T59" fmla="*/ 56 h 892"/>
                  <a:gd name="T60" fmla="*/ 30 w 1081"/>
                  <a:gd name="T61" fmla="*/ 56 h 892"/>
                  <a:gd name="T62" fmla="*/ 33 w 1081"/>
                  <a:gd name="T63" fmla="*/ 56 h 892"/>
                  <a:gd name="T64" fmla="*/ 37 w 1081"/>
                  <a:gd name="T65" fmla="*/ 56 h 892"/>
                  <a:gd name="T66" fmla="*/ 41 w 1081"/>
                  <a:gd name="T67" fmla="*/ 56 h 892"/>
                  <a:gd name="T68" fmla="*/ 46 w 1081"/>
                  <a:gd name="T69" fmla="*/ 55 h 892"/>
                  <a:gd name="T70" fmla="*/ 49 w 1081"/>
                  <a:gd name="T71" fmla="*/ 54 h 892"/>
                  <a:gd name="T72" fmla="*/ 53 w 1081"/>
                  <a:gd name="T73" fmla="*/ 54 h 892"/>
                  <a:gd name="T74" fmla="*/ 56 w 1081"/>
                  <a:gd name="T75" fmla="*/ 53 h 892"/>
                  <a:gd name="T76" fmla="*/ 58 w 1081"/>
                  <a:gd name="T77" fmla="*/ 52 h 892"/>
                  <a:gd name="T78" fmla="*/ 61 w 1081"/>
                  <a:gd name="T79" fmla="*/ 51 h 892"/>
                  <a:gd name="T80" fmla="*/ 63 w 1081"/>
                  <a:gd name="T81" fmla="*/ 50 h 892"/>
                  <a:gd name="T82" fmla="*/ 66 w 1081"/>
                  <a:gd name="T83" fmla="*/ 48 h 892"/>
                  <a:gd name="T84" fmla="*/ 67 w 1081"/>
                  <a:gd name="T85" fmla="*/ 48 h 892"/>
                  <a:gd name="T86" fmla="*/ 67 w 1081"/>
                  <a:gd name="T87" fmla="*/ 45 h 892"/>
                  <a:gd name="T88" fmla="*/ 66 w 1081"/>
                  <a:gd name="T89" fmla="*/ 42 h 892"/>
                  <a:gd name="T90" fmla="*/ 65 w 1081"/>
                  <a:gd name="T91" fmla="*/ 39 h 892"/>
                  <a:gd name="T92" fmla="*/ 64 w 1081"/>
                  <a:gd name="T93" fmla="*/ 36 h 892"/>
                  <a:gd name="T94" fmla="*/ 62 w 1081"/>
                  <a:gd name="T95" fmla="*/ 32 h 892"/>
                  <a:gd name="T96" fmla="*/ 60 w 1081"/>
                  <a:gd name="T97" fmla="*/ 28 h 892"/>
                  <a:gd name="T98" fmla="*/ 58 w 1081"/>
                  <a:gd name="T99" fmla="*/ 25 h 892"/>
                  <a:gd name="T100" fmla="*/ 56 w 1081"/>
                  <a:gd name="T101" fmla="*/ 22 h 892"/>
                  <a:gd name="T102" fmla="*/ 54 w 1081"/>
                  <a:gd name="T103" fmla="*/ 19 h 892"/>
                  <a:gd name="T104" fmla="*/ 52 w 1081"/>
                  <a:gd name="T105" fmla="*/ 16 h 892"/>
                  <a:gd name="T106" fmla="*/ 50 w 1081"/>
                  <a:gd name="T107" fmla="*/ 14 h 892"/>
                  <a:gd name="T108" fmla="*/ 48 w 1081"/>
                  <a:gd name="T109" fmla="*/ 12 h 892"/>
                  <a:gd name="T110" fmla="*/ 45 w 1081"/>
                  <a:gd name="T111" fmla="*/ 9 h 892"/>
                  <a:gd name="T112" fmla="*/ 43 w 1081"/>
                  <a:gd name="T113" fmla="*/ 7 h 892"/>
                  <a:gd name="T114" fmla="*/ 40 w 1081"/>
                  <a:gd name="T115" fmla="*/ 5 h 892"/>
                  <a:gd name="T116" fmla="*/ 37 w 1081"/>
                  <a:gd name="T117" fmla="*/ 3 h 892"/>
                  <a:gd name="T118" fmla="*/ 34 w 1081"/>
                  <a:gd name="T119" fmla="*/ 0 h 89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81"/>
                  <a:gd name="T181" fmla="*/ 0 h 892"/>
                  <a:gd name="T182" fmla="*/ 1081 w 1081"/>
                  <a:gd name="T183" fmla="*/ 892 h 89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81" h="892">
                    <a:moveTo>
                      <a:pt x="549" y="0"/>
                    </a:moveTo>
                    <a:lnTo>
                      <a:pt x="518" y="19"/>
                    </a:lnTo>
                    <a:lnTo>
                      <a:pt x="483" y="43"/>
                    </a:lnTo>
                    <a:lnTo>
                      <a:pt x="445" y="70"/>
                    </a:lnTo>
                    <a:lnTo>
                      <a:pt x="413" y="95"/>
                    </a:lnTo>
                    <a:lnTo>
                      <a:pt x="380" y="124"/>
                    </a:lnTo>
                    <a:lnTo>
                      <a:pt x="354" y="148"/>
                    </a:lnTo>
                    <a:lnTo>
                      <a:pt x="321" y="179"/>
                    </a:lnTo>
                    <a:lnTo>
                      <a:pt x="292" y="207"/>
                    </a:lnTo>
                    <a:lnTo>
                      <a:pt x="257" y="247"/>
                    </a:lnTo>
                    <a:lnTo>
                      <a:pt x="226" y="285"/>
                    </a:lnTo>
                    <a:lnTo>
                      <a:pt x="199" y="317"/>
                    </a:lnTo>
                    <a:lnTo>
                      <a:pt x="166" y="362"/>
                    </a:lnTo>
                    <a:lnTo>
                      <a:pt x="140" y="400"/>
                    </a:lnTo>
                    <a:lnTo>
                      <a:pt x="117" y="440"/>
                    </a:lnTo>
                    <a:lnTo>
                      <a:pt x="93" y="483"/>
                    </a:lnTo>
                    <a:lnTo>
                      <a:pt x="72" y="525"/>
                    </a:lnTo>
                    <a:lnTo>
                      <a:pt x="50" y="578"/>
                    </a:lnTo>
                    <a:lnTo>
                      <a:pt x="33" y="630"/>
                    </a:lnTo>
                    <a:lnTo>
                      <a:pt x="17" y="680"/>
                    </a:lnTo>
                    <a:lnTo>
                      <a:pt x="9" y="720"/>
                    </a:lnTo>
                    <a:lnTo>
                      <a:pt x="0" y="754"/>
                    </a:lnTo>
                    <a:lnTo>
                      <a:pt x="38" y="778"/>
                    </a:lnTo>
                    <a:lnTo>
                      <a:pt x="85" y="797"/>
                    </a:lnTo>
                    <a:lnTo>
                      <a:pt x="138" y="818"/>
                    </a:lnTo>
                    <a:lnTo>
                      <a:pt x="197" y="837"/>
                    </a:lnTo>
                    <a:lnTo>
                      <a:pt x="264" y="858"/>
                    </a:lnTo>
                    <a:lnTo>
                      <a:pt x="330" y="872"/>
                    </a:lnTo>
                    <a:lnTo>
                      <a:pt x="382" y="880"/>
                    </a:lnTo>
                    <a:lnTo>
                      <a:pt x="437" y="887"/>
                    </a:lnTo>
                    <a:lnTo>
                      <a:pt x="492" y="891"/>
                    </a:lnTo>
                    <a:lnTo>
                      <a:pt x="540" y="892"/>
                    </a:lnTo>
                    <a:lnTo>
                      <a:pt x="603" y="891"/>
                    </a:lnTo>
                    <a:lnTo>
                      <a:pt x="666" y="882"/>
                    </a:lnTo>
                    <a:lnTo>
                      <a:pt x="737" y="873"/>
                    </a:lnTo>
                    <a:lnTo>
                      <a:pt x="798" y="861"/>
                    </a:lnTo>
                    <a:lnTo>
                      <a:pt x="848" y="849"/>
                    </a:lnTo>
                    <a:lnTo>
                      <a:pt x="901" y="832"/>
                    </a:lnTo>
                    <a:lnTo>
                      <a:pt x="939" y="816"/>
                    </a:lnTo>
                    <a:lnTo>
                      <a:pt x="981" y="801"/>
                    </a:lnTo>
                    <a:lnTo>
                      <a:pt x="1019" y="785"/>
                    </a:lnTo>
                    <a:lnTo>
                      <a:pt x="1060" y="765"/>
                    </a:lnTo>
                    <a:lnTo>
                      <a:pt x="1081" y="752"/>
                    </a:lnTo>
                    <a:lnTo>
                      <a:pt x="1074" y="709"/>
                    </a:lnTo>
                    <a:lnTo>
                      <a:pt x="1062" y="666"/>
                    </a:lnTo>
                    <a:lnTo>
                      <a:pt x="1048" y="621"/>
                    </a:lnTo>
                    <a:lnTo>
                      <a:pt x="1026" y="563"/>
                    </a:lnTo>
                    <a:lnTo>
                      <a:pt x="996" y="502"/>
                    </a:lnTo>
                    <a:lnTo>
                      <a:pt x="962" y="436"/>
                    </a:lnTo>
                    <a:lnTo>
                      <a:pt x="932" y="390"/>
                    </a:lnTo>
                    <a:lnTo>
                      <a:pt x="901" y="340"/>
                    </a:lnTo>
                    <a:lnTo>
                      <a:pt x="875" y="302"/>
                    </a:lnTo>
                    <a:lnTo>
                      <a:pt x="836" y="252"/>
                    </a:lnTo>
                    <a:lnTo>
                      <a:pt x="805" y="214"/>
                    </a:lnTo>
                    <a:lnTo>
                      <a:pt x="770" y="179"/>
                    </a:lnTo>
                    <a:lnTo>
                      <a:pt x="723" y="134"/>
                    </a:lnTo>
                    <a:lnTo>
                      <a:pt x="691" y="105"/>
                    </a:lnTo>
                    <a:lnTo>
                      <a:pt x="651" y="72"/>
                    </a:lnTo>
                    <a:lnTo>
                      <a:pt x="601" y="34"/>
                    </a:lnTo>
                    <a:lnTo>
                      <a:pt x="549" y="0"/>
                    </a:lnTo>
                    <a:close/>
                  </a:path>
                </a:pathLst>
              </a:custGeom>
              <a:solidFill>
                <a:srgbClr val="800000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6" name="Freeform 503"/>
              <p:cNvSpPr>
                <a:spLocks/>
              </p:cNvSpPr>
              <p:nvPr/>
            </p:nvSpPr>
            <p:spPr bwMode="auto">
              <a:xfrm>
                <a:off x="1031" y="2657"/>
                <a:ext cx="573" cy="461"/>
              </a:xfrm>
              <a:custGeom>
                <a:avLst/>
                <a:gdLst>
                  <a:gd name="T0" fmla="*/ 1 w 1146"/>
                  <a:gd name="T1" fmla="*/ 7 h 924"/>
                  <a:gd name="T2" fmla="*/ 7 w 1146"/>
                  <a:gd name="T3" fmla="*/ 5 h 924"/>
                  <a:gd name="T4" fmla="*/ 12 w 1146"/>
                  <a:gd name="T5" fmla="*/ 3 h 924"/>
                  <a:gd name="T6" fmla="*/ 19 w 1146"/>
                  <a:gd name="T7" fmla="*/ 1 h 924"/>
                  <a:gd name="T8" fmla="*/ 24 w 1146"/>
                  <a:gd name="T9" fmla="*/ 0 h 924"/>
                  <a:gd name="T10" fmla="*/ 30 w 1146"/>
                  <a:gd name="T11" fmla="*/ 0 h 924"/>
                  <a:gd name="T12" fmla="*/ 36 w 1146"/>
                  <a:gd name="T13" fmla="*/ 0 h 924"/>
                  <a:gd name="T14" fmla="*/ 43 w 1146"/>
                  <a:gd name="T15" fmla="*/ 0 h 924"/>
                  <a:gd name="T16" fmla="*/ 49 w 1146"/>
                  <a:gd name="T17" fmla="*/ 1 h 924"/>
                  <a:gd name="T18" fmla="*/ 55 w 1146"/>
                  <a:gd name="T19" fmla="*/ 3 h 924"/>
                  <a:gd name="T20" fmla="*/ 60 w 1146"/>
                  <a:gd name="T21" fmla="*/ 5 h 924"/>
                  <a:gd name="T22" fmla="*/ 67 w 1146"/>
                  <a:gd name="T23" fmla="*/ 7 h 924"/>
                  <a:gd name="T24" fmla="*/ 72 w 1146"/>
                  <a:gd name="T25" fmla="*/ 10 h 924"/>
                  <a:gd name="T26" fmla="*/ 68 w 1146"/>
                  <a:gd name="T27" fmla="*/ 12 h 924"/>
                  <a:gd name="T28" fmla="*/ 65 w 1146"/>
                  <a:gd name="T29" fmla="*/ 15 h 924"/>
                  <a:gd name="T30" fmla="*/ 60 w 1146"/>
                  <a:gd name="T31" fmla="*/ 18 h 924"/>
                  <a:gd name="T32" fmla="*/ 57 w 1146"/>
                  <a:gd name="T33" fmla="*/ 21 h 924"/>
                  <a:gd name="T34" fmla="*/ 53 w 1146"/>
                  <a:gd name="T35" fmla="*/ 25 h 924"/>
                  <a:gd name="T36" fmla="*/ 50 w 1146"/>
                  <a:gd name="T37" fmla="*/ 28 h 924"/>
                  <a:gd name="T38" fmla="*/ 47 w 1146"/>
                  <a:gd name="T39" fmla="*/ 32 h 924"/>
                  <a:gd name="T40" fmla="*/ 44 w 1146"/>
                  <a:gd name="T41" fmla="*/ 38 h 924"/>
                  <a:gd name="T42" fmla="*/ 41 w 1146"/>
                  <a:gd name="T43" fmla="*/ 42 h 924"/>
                  <a:gd name="T44" fmla="*/ 39 w 1146"/>
                  <a:gd name="T45" fmla="*/ 49 h 924"/>
                  <a:gd name="T46" fmla="*/ 37 w 1146"/>
                  <a:gd name="T47" fmla="*/ 53 h 924"/>
                  <a:gd name="T48" fmla="*/ 37 w 1146"/>
                  <a:gd name="T49" fmla="*/ 57 h 924"/>
                  <a:gd name="T50" fmla="*/ 33 w 1146"/>
                  <a:gd name="T51" fmla="*/ 55 h 924"/>
                  <a:gd name="T52" fmla="*/ 28 w 1146"/>
                  <a:gd name="T53" fmla="*/ 52 h 924"/>
                  <a:gd name="T54" fmla="*/ 23 w 1146"/>
                  <a:gd name="T55" fmla="*/ 48 h 924"/>
                  <a:gd name="T56" fmla="*/ 18 w 1146"/>
                  <a:gd name="T57" fmla="*/ 43 h 924"/>
                  <a:gd name="T58" fmla="*/ 14 w 1146"/>
                  <a:gd name="T59" fmla="*/ 39 h 924"/>
                  <a:gd name="T60" fmla="*/ 10 w 1146"/>
                  <a:gd name="T61" fmla="*/ 34 h 924"/>
                  <a:gd name="T62" fmla="*/ 7 w 1146"/>
                  <a:gd name="T63" fmla="*/ 28 h 924"/>
                  <a:gd name="T64" fmla="*/ 4 w 1146"/>
                  <a:gd name="T65" fmla="*/ 22 h 924"/>
                  <a:gd name="T66" fmla="*/ 2 w 1146"/>
                  <a:gd name="T67" fmla="*/ 17 h 924"/>
                  <a:gd name="T68" fmla="*/ 1 w 1146"/>
                  <a:gd name="T69" fmla="*/ 12 h 924"/>
                  <a:gd name="T70" fmla="*/ 0 w 1146"/>
                  <a:gd name="T71" fmla="*/ 8 h 9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46"/>
                  <a:gd name="T109" fmla="*/ 0 h 924"/>
                  <a:gd name="T110" fmla="*/ 1146 w 1146"/>
                  <a:gd name="T111" fmla="*/ 924 h 92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46" h="924">
                    <a:moveTo>
                      <a:pt x="3" y="133"/>
                    </a:moveTo>
                    <a:lnTo>
                      <a:pt x="26" y="121"/>
                    </a:lnTo>
                    <a:lnTo>
                      <a:pt x="72" y="97"/>
                    </a:lnTo>
                    <a:lnTo>
                      <a:pt x="121" y="80"/>
                    </a:lnTo>
                    <a:lnTo>
                      <a:pt x="155" y="64"/>
                    </a:lnTo>
                    <a:lnTo>
                      <a:pt x="202" y="49"/>
                    </a:lnTo>
                    <a:lnTo>
                      <a:pt x="255" y="35"/>
                    </a:lnTo>
                    <a:lnTo>
                      <a:pt x="304" y="24"/>
                    </a:lnTo>
                    <a:lnTo>
                      <a:pt x="352" y="16"/>
                    </a:lnTo>
                    <a:lnTo>
                      <a:pt x="397" y="9"/>
                    </a:lnTo>
                    <a:lnTo>
                      <a:pt x="442" y="5"/>
                    </a:lnTo>
                    <a:lnTo>
                      <a:pt x="488" y="0"/>
                    </a:lnTo>
                    <a:lnTo>
                      <a:pt x="538" y="0"/>
                    </a:lnTo>
                    <a:lnTo>
                      <a:pt x="587" y="0"/>
                    </a:lnTo>
                    <a:lnTo>
                      <a:pt x="640" y="5"/>
                    </a:lnTo>
                    <a:lnTo>
                      <a:pt x="697" y="11"/>
                    </a:lnTo>
                    <a:lnTo>
                      <a:pt x="740" y="17"/>
                    </a:lnTo>
                    <a:lnTo>
                      <a:pt x="785" y="26"/>
                    </a:lnTo>
                    <a:lnTo>
                      <a:pt x="834" y="38"/>
                    </a:lnTo>
                    <a:lnTo>
                      <a:pt x="880" y="50"/>
                    </a:lnTo>
                    <a:lnTo>
                      <a:pt x="923" y="66"/>
                    </a:lnTo>
                    <a:lnTo>
                      <a:pt x="972" y="86"/>
                    </a:lnTo>
                    <a:lnTo>
                      <a:pt x="1018" y="104"/>
                    </a:lnTo>
                    <a:lnTo>
                      <a:pt x="1067" y="126"/>
                    </a:lnTo>
                    <a:lnTo>
                      <a:pt x="1105" y="143"/>
                    </a:lnTo>
                    <a:lnTo>
                      <a:pt x="1146" y="168"/>
                    </a:lnTo>
                    <a:lnTo>
                      <a:pt x="1117" y="183"/>
                    </a:lnTo>
                    <a:lnTo>
                      <a:pt x="1084" y="206"/>
                    </a:lnTo>
                    <a:lnTo>
                      <a:pt x="1056" y="230"/>
                    </a:lnTo>
                    <a:lnTo>
                      <a:pt x="1025" y="249"/>
                    </a:lnTo>
                    <a:lnTo>
                      <a:pt x="1005" y="264"/>
                    </a:lnTo>
                    <a:lnTo>
                      <a:pt x="974" y="294"/>
                    </a:lnTo>
                    <a:lnTo>
                      <a:pt x="946" y="320"/>
                    </a:lnTo>
                    <a:lnTo>
                      <a:pt x="920" y="344"/>
                    </a:lnTo>
                    <a:lnTo>
                      <a:pt x="891" y="373"/>
                    </a:lnTo>
                    <a:lnTo>
                      <a:pt x="858" y="406"/>
                    </a:lnTo>
                    <a:lnTo>
                      <a:pt x="835" y="432"/>
                    </a:lnTo>
                    <a:lnTo>
                      <a:pt x="815" y="456"/>
                    </a:lnTo>
                    <a:lnTo>
                      <a:pt x="791" y="487"/>
                    </a:lnTo>
                    <a:lnTo>
                      <a:pt x="765" y="523"/>
                    </a:lnTo>
                    <a:lnTo>
                      <a:pt x="737" y="563"/>
                    </a:lnTo>
                    <a:lnTo>
                      <a:pt x="709" y="611"/>
                    </a:lnTo>
                    <a:lnTo>
                      <a:pt x="689" y="648"/>
                    </a:lnTo>
                    <a:lnTo>
                      <a:pt x="668" y="687"/>
                    </a:lnTo>
                    <a:lnTo>
                      <a:pt x="649" y="734"/>
                    </a:lnTo>
                    <a:lnTo>
                      <a:pt x="628" y="791"/>
                    </a:lnTo>
                    <a:lnTo>
                      <a:pt x="616" y="831"/>
                    </a:lnTo>
                    <a:lnTo>
                      <a:pt x="606" y="860"/>
                    </a:lnTo>
                    <a:lnTo>
                      <a:pt x="597" y="896"/>
                    </a:lnTo>
                    <a:lnTo>
                      <a:pt x="594" y="924"/>
                    </a:lnTo>
                    <a:lnTo>
                      <a:pt x="563" y="908"/>
                    </a:lnTo>
                    <a:lnTo>
                      <a:pt x="523" y="884"/>
                    </a:lnTo>
                    <a:lnTo>
                      <a:pt x="492" y="865"/>
                    </a:lnTo>
                    <a:lnTo>
                      <a:pt x="457" y="839"/>
                    </a:lnTo>
                    <a:lnTo>
                      <a:pt x="424" y="819"/>
                    </a:lnTo>
                    <a:lnTo>
                      <a:pt x="376" y="781"/>
                    </a:lnTo>
                    <a:lnTo>
                      <a:pt x="328" y="736"/>
                    </a:lnTo>
                    <a:lnTo>
                      <a:pt x="290" y="701"/>
                    </a:lnTo>
                    <a:lnTo>
                      <a:pt x="260" y="670"/>
                    </a:lnTo>
                    <a:lnTo>
                      <a:pt x="229" y="630"/>
                    </a:lnTo>
                    <a:lnTo>
                      <a:pt x="198" y="591"/>
                    </a:lnTo>
                    <a:lnTo>
                      <a:pt x="171" y="551"/>
                    </a:lnTo>
                    <a:lnTo>
                      <a:pt x="145" y="510"/>
                    </a:lnTo>
                    <a:lnTo>
                      <a:pt x="117" y="463"/>
                    </a:lnTo>
                    <a:lnTo>
                      <a:pt x="93" y="416"/>
                    </a:lnTo>
                    <a:lnTo>
                      <a:pt x="69" y="366"/>
                    </a:lnTo>
                    <a:lnTo>
                      <a:pt x="50" y="323"/>
                    </a:lnTo>
                    <a:lnTo>
                      <a:pt x="34" y="276"/>
                    </a:lnTo>
                    <a:lnTo>
                      <a:pt x="20" y="233"/>
                    </a:lnTo>
                    <a:lnTo>
                      <a:pt x="10" y="197"/>
                    </a:lnTo>
                    <a:lnTo>
                      <a:pt x="3" y="168"/>
                    </a:lnTo>
                    <a:lnTo>
                      <a:pt x="0" y="130"/>
                    </a:lnTo>
                    <a:lnTo>
                      <a:pt x="3" y="133"/>
                    </a:lnTo>
                    <a:close/>
                  </a:path>
                </a:pathLst>
              </a:custGeom>
              <a:solidFill>
                <a:srgbClr val="DF3F5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7" name="Freeform 504"/>
              <p:cNvSpPr>
                <a:spLocks/>
              </p:cNvSpPr>
              <p:nvPr/>
            </p:nvSpPr>
            <p:spPr bwMode="auto">
              <a:xfrm>
                <a:off x="1601" y="2657"/>
                <a:ext cx="561" cy="463"/>
              </a:xfrm>
              <a:custGeom>
                <a:avLst/>
                <a:gdLst>
                  <a:gd name="T0" fmla="*/ 70 w 1123"/>
                  <a:gd name="T1" fmla="*/ 9 h 925"/>
                  <a:gd name="T2" fmla="*/ 65 w 1123"/>
                  <a:gd name="T3" fmla="*/ 7 h 925"/>
                  <a:gd name="T4" fmla="*/ 59 w 1123"/>
                  <a:gd name="T5" fmla="*/ 4 h 925"/>
                  <a:gd name="T6" fmla="*/ 54 w 1123"/>
                  <a:gd name="T7" fmla="*/ 3 h 925"/>
                  <a:gd name="T8" fmla="*/ 48 w 1123"/>
                  <a:gd name="T9" fmla="*/ 1 h 925"/>
                  <a:gd name="T10" fmla="*/ 42 w 1123"/>
                  <a:gd name="T11" fmla="*/ 1 h 925"/>
                  <a:gd name="T12" fmla="*/ 36 w 1123"/>
                  <a:gd name="T13" fmla="*/ 0 h 925"/>
                  <a:gd name="T14" fmla="*/ 30 w 1123"/>
                  <a:gd name="T15" fmla="*/ 1 h 925"/>
                  <a:gd name="T16" fmla="*/ 23 w 1123"/>
                  <a:gd name="T17" fmla="*/ 2 h 925"/>
                  <a:gd name="T18" fmla="*/ 18 w 1123"/>
                  <a:gd name="T19" fmla="*/ 3 h 925"/>
                  <a:gd name="T20" fmla="*/ 12 w 1123"/>
                  <a:gd name="T21" fmla="*/ 5 h 925"/>
                  <a:gd name="T22" fmla="*/ 5 w 1123"/>
                  <a:gd name="T23" fmla="*/ 7 h 925"/>
                  <a:gd name="T24" fmla="*/ 1 w 1123"/>
                  <a:gd name="T25" fmla="*/ 10 h 925"/>
                  <a:gd name="T26" fmla="*/ 1 w 1123"/>
                  <a:gd name="T27" fmla="*/ 12 h 925"/>
                  <a:gd name="T28" fmla="*/ 4 w 1123"/>
                  <a:gd name="T29" fmla="*/ 14 h 925"/>
                  <a:gd name="T30" fmla="*/ 7 w 1123"/>
                  <a:gd name="T31" fmla="*/ 16 h 925"/>
                  <a:gd name="T32" fmla="*/ 11 w 1123"/>
                  <a:gd name="T33" fmla="*/ 20 h 925"/>
                  <a:gd name="T34" fmla="*/ 15 w 1123"/>
                  <a:gd name="T35" fmla="*/ 23 h 925"/>
                  <a:gd name="T36" fmla="*/ 18 w 1123"/>
                  <a:gd name="T37" fmla="*/ 27 h 925"/>
                  <a:gd name="T38" fmla="*/ 21 w 1123"/>
                  <a:gd name="T39" fmla="*/ 31 h 925"/>
                  <a:gd name="T40" fmla="*/ 24 w 1123"/>
                  <a:gd name="T41" fmla="*/ 36 h 925"/>
                  <a:gd name="T42" fmla="*/ 27 w 1123"/>
                  <a:gd name="T43" fmla="*/ 41 h 925"/>
                  <a:gd name="T44" fmla="*/ 29 w 1123"/>
                  <a:gd name="T45" fmla="*/ 46 h 925"/>
                  <a:gd name="T46" fmla="*/ 31 w 1123"/>
                  <a:gd name="T47" fmla="*/ 52 h 925"/>
                  <a:gd name="T48" fmla="*/ 33 w 1123"/>
                  <a:gd name="T49" fmla="*/ 57 h 925"/>
                  <a:gd name="T50" fmla="*/ 35 w 1123"/>
                  <a:gd name="T51" fmla="*/ 57 h 925"/>
                  <a:gd name="T52" fmla="*/ 39 w 1123"/>
                  <a:gd name="T53" fmla="*/ 54 h 925"/>
                  <a:gd name="T54" fmla="*/ 44 w 1123"/>
                  <a:gd name="T55" fmla="*/ 52 h 925"/>
                  <a:gd name="T56" fmla="*/ 50 w 1123"/>
                  <a:gd name="T57" fmla="*/ 46 h 925"/>
                  <a:gd name="T58" fmla="*/ 54 w 1123"/>
                  <a:gd name="T59" fmla="*/ 42 h 925"/>
                  <a:gd name="T60" fmla="*/ 58 w 1123"/>
                  <a:gd name="T61" fmla="*/ 37 h 925"/>
                  <a:gd name="T62" fmla="*/ 61 w 1123"/>
                  <a:gd name="T63" fmla="*/ 32 h 925"/>
                  <a:gd name="T64" fmla="*/ 64 w 1123"/>
                  <a:gd name="T65" fmla="*/ 26 h 925"/>
                  <a:gd name="T66" fmla="*/ 67 w 1123"/>
                  <a:gd name="T67" fmla="*/ 21 h 925"/>
                  <a:gd name="T68" fmla="*/ 69 w 1123"/>
                  <a:gd name="T69" fmla="*/ 14 h 925"/>
                  <a:gd name="T70" fmla="*/ 70 w 1123"/>
                  <a:gd name="T71" fmla="*/ 10 h 92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23"/>
                  <a:gd name="T109" fmla="*/ 0 h 925"/>
                  <a:gd name="T110" fmla="*/ 1123 w 1123"/>
                  <a:gd name="T111" fmla="*/ 925 h 92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23" h="925">
                    <a:moveTo>
                      <a:pt x="1123" y="160"/>
                    </a:moveTo>
                    <a:lnTo>
                      <a:pt x="1123" y="143"/>
                    </a:lnTo>
                    <a:lnTo>
                      <a:pt x="1086" y="119"/>
                    </a:lnTo>
                    <a:lnTo>
                      <a:pt x="1048" y="97"/>
                    </a:lnTo>
                    <a:lnTo>
                      <a:pt x="1005" y="78"/>
                    </a:lnTo>
                    <a:lnTo>
                      <a:pt x="959" y="62"/>
                    </a:lnTo>
                    <a:lnTo>
                      <a:pt x="912" y="47"/>
                    </a:lnTo>
                    <a:lnTo>
                      <a:pt x="865" y="33"/>
                    </a:lnTo>
                    <a:lnTo>
                      <a:pt x="815" y="22"/>
                    </a:lnTo>
                    <a:lnTo>
                      <a:pt x="770" y="15"/>
                    </a:lnTo>
                    <a:lnTo>
                      <a:pt x="727" y="9"/>
                    </a:lnTo>
                    <a:lnTo>
                      <a:pt x="686" y="5"/>
                    </a:lnTo>
                    <a:lnTo>
                      <a:pt x="641" y="3"/>
                    </a:lnTo>
                    <a:lnTo>
                      <a:pt x="587" y="0"/>
                    </a:lnTo>
                    <a:lnTo>
                      <a:pt x="537" y="3"/>
                    </a:lnTo>
                    <a:lnTo>
                      <a:pt x="486" y="5"/>
                    </a:lnTo>
                    <a:lnTo>
                      <a:pt x="439" y="9"/>
                    </a:lnTo>
                    <a:lnTo>
                      <a:pt x="382" y="17"/>
                    </a:lnTo>
                    <a:lnTo>
                      <a:pt x="337" y="28"/>
                    </a:lnTo>
                    <a:lnTo>
                      <a:pt x="290" y="38"/>
                    </a:lnTo>
                    <a:lnTo>
                      <a:pt x="244" y="52"/>
                    </a:lnTo>
                    <a:lnTo>
                      <a:pt x="195" y="69"/>
                    </a:lnTo>
                    <a:lnTo>
                      <a:pt x="144" y="88"/>
                    </a:lnTo>
                    <a:lnTo>
                      <a:pt x="94" y="110"/>
                    </a:lnTo>
                    <a:lnTo>
                      <a:pt x="57" y="128"/>
                    </a:lnTo>
                    <a:lnTo>
                      <a:pt x="18" y="150"/>
                    </a:lnTo>
                    <a:lnTo>
                      <a:pt x="0" y="167"/>
                    </a:lnTo>
                    <a:lnTo>
                      <a:pt x="24" y="183"/>
                    </a:lnTo>
                    <a:lnTo>
                      <a:pt x="49" y="200"/>
                    </a:lnTo>
                    <a:lnTo>
                      <a:pt x="71" y="216"/>
                    </a:lnTo>
                    <a:lnTo>
                      <a:pt x="94" y="233"/>
                    </a:lnTo>
                    <a:lnTo>
                      <a:pt x="114" y="250"/>
                    </a:lnTo>
                    <a:lnTo>
                      <a:pt x="152" y="281"/>
                    </a:lnTo>
                    <a:lnTo>
                      <a:pt x="176" y="305"/>
                    </a:lnTo>
                    <a:lnTo>
                      <a:pt x="208" y="331"/>
                    </a:lnTo>
                    <a:lnTo>
                      <a:pt x="240" y="364"/>
                    </a:lnTo>
                    <a:lnTo>
                      <a:pt x="266" y="390"/>
                    </a:lnTo>
                    <a:lnTo>
                      <a:pt x="290" y="421"/>
                    </a:lnTo>
                    <a:lnTo>
                      <a:pt x="316" y="452"/>
                    </a:lnTo>
                    <a:lnTo>
                      <a:pt x="337" y="482"/>
                    </a:lnTo>
                    <a:lnTo>
                      <a:pt x="361" y="518"/>
                    </a:lnTo>
                    <a:lnTo>
                      <a:pt x="389" y="561"/>
                    </a:lnTo>
                    <a:lnTo>
                      <a:pt x="416" y="609"/>
                    </a:lnTo>
                    <a:lnTo>
                      <a:pt x="437" y="646"/>
                    </a:lnTo>
                    <a:lnTo>
                      <a:pt x="456" y="685"/>
                    </a:lnTo>
                    <a:lnTo>
                      <a:pt x="479" y="732"/>
                    </a:lnTo>
                    <a:lnTo>
                      <a:pt x="496" y="780"/>
                    </a:lnTo>
                    <a:lnTo>
                      <a:pt x="511" y="823"/>
                    </a:lnTo>
                    <a:lnTo>
                      <a:pt x="525" y="867"/>
                    </a:lnTo>
                    <a:lnTo>
                      <a:pt x="529" y="903"/>
                    </a:lnTo>
                    <a:lnTo>
                      <a:pt x="530" y="925"/>
                    </a:lnTo>
                    <a:lnTo>
                      <a:pt x="567" y="906"/>
                    </a:lnTo>
                    <a:lnTo>
                      <a:pt x="606" y="882"/>
                    </a:lnTo>
                    <a:lnTo>
                      <a:pt x="637" y="863"/>
                    </a:lnTo>
                    <a:lnTo>
                      <a:pt x="672" y="837"/>
                    </a:lnTo>
                    <a:lnTo>
                      <a:pt x="705" y="817"/>
                    </a:lnTo>
                    <a:lnTo>
                      <a:pt x="753" y="779"/>
                    </a:lnTo>
                    <a:lnTo>
                      <a:pt x="802" y="734"/>
                    </a:lnTo>
                    <a:lnTo>
                      <a:pt x="840" y="699"/>
                    </a:lnTo>
                    <a:lnTo>
                      <a:pt x="867" y="666"/>
                    </a:lnTo>
                    <a:lnTo>
                      <a:pt x="898" y="628"/>
                    </a:lnTo>
                    <a:lnTo>
                      <a:pt x="928" y="589"/>
                    </a:lnTo>
                    <a:lnTo>
                      <a:pt x="957" y="549"/>
                    </a:lnTo>
                    <a:lnTo>
                      <a:pt x="983" y="508"/>
                    </a:lnTo>
                    <a:lnTo>
                      <a:pt x="1010" y="461"/>
                    </a:lnTo>
                    <a:lnTo>
                      <a:pt x="1035" y="414"/>
                    </a:lnTo>
                    <a:lnTo>
                      <a:pt x="1059" y="366"/>
                    </a:lnTo>
                    <a:lnTo>
                      <a:pt x="1078" y="324"/>
                    </a:lnTo>
                    <a:lnTo>
                      <a:pt x="1093" y="274"/>
                    </a:lnTo>
                    <a:lnTo>
                      <a:pt x="1107" y="223"/>
                    </a:lnTo>
                    <a:lnTo>
                      <a:pt x="1123" y="159"/>
                    </a:lnTo>
                    <a:lnTo>
                      <a:pt x="1123" y="160"/>
                    </a:lnTo>
                    <a:close/>
                  </a:path>
                </a:pathLst>
              </a:custGeom>
              <a:solidFill>
                <a:srgbClr val="DF3F9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698" name="Freeform 505"/>
              <p:cNvSpPr>
                <a:spLocks/>
              </p:cNvSpPr>
              <p:nvPr/>
            </p:nvSpPr>
            <p:spPr bwMode="auto">
              <a:xfrm>
                <a:off x="1315" y="3118"/>
                <a:ext cx="565" cy="628"/>
              </a:xfrm>
              <a:custGeom>
                <a:avLst/>
                <a:gdLst>
                  <a:gd name="T0" fmla="*/ 4 w 1129"/>
                  <a:gd name="T1" fmla="*/ 1 h 1257"/>
                  <a:gd name="T2" fmla="*/ 8 w 1129"/>
                  <a:gd name="T3" fmla="*/ 3 h 1257"/>
                  <a:gd name="T4" fmla="*/ 14 w 1129"/>
                  <a:gd name="T5" fmla="*/ 5 h 1257"/>
                  <a:gd name="T6" fmla="*/ 20 w 1129"/>
                  <a:gd name="T7" fmla="*/ 6 h 1257"/>
                  <a:gd name="T8" fmla="*/ 26 w 1129"/>
                  <a:gd name="T9" fmla="*/ 7 h 1257"/>
                  <a:gd name="T10" fmla="*/ 33 w 1129"/>
                  <a:gd name="T11" fmla="*/ 8 h 1257"/>
                  <a:gd name="T12" fmla="*/ 41 w 1129"/>
                  <a:gd name="T13" fmla="*/ 8 h 1257"/>
                  <a:gd name="T14" fmla="*/ 49 w 1129"/>
                  <a:gd name="T15" fmla="*/ 7 h 1257"/>
                  <a:gd name="T16" fmla="*/ 54 w 1129"/>
                  <a:gd name="T17" fmla="*/ 6 h 1257"/>
                  <a:gd name="T18" fmla="*/ 59 w 1129"/>
                  <a:gd name="T19" fmla="*/ 4 h 1257"/>
                  <a:gd name="T20" fmla="*/ 64 w 1129"/>
                  <a:gd name="T21" fmla="*/ 2 h 1257"/>
                  <a:gd name="T22" fmla="*/ 68 w 1129"/>
                  <a:gd name="T23" fmla="*/ 0 h 1257"/>
                  <a:gd name="T24" fmla="*/ 70 w 1129"/>
                  <a:gd name="T25" fmla="*/ 2 h 1257"/>
                  <a:gd name="T26" fmla="*/ 70 w 1129"/>
                  <a:gd name="T27" fmla="*/ 6 h 1257"/>
                  <a:gd name="T28" fmla="*/ 71 w 1129"/>
                  <a:gd name="T29" fmla="*/ 12 h 1257"/>
                  <a:gd name="T30" fmla="*/ 71 w 1129"/>
                  <a:gd name="T31" fmla="*/ 16 h 1257"/>
                  <a:gd name="T32" fmla="*/ 71 w 1129"/>
                  <a:gd name="T33" fmla="*/ 22 h 1257"/>
                  <a:gd name="T34" fmla="*/ 70 w 1129"/>
                  <a:gd name="T35" fmla="*/ 28 h 1257"/>
                  <a:gd name="T36" fmla="*/ 68 w 1129"/>
                  <a:gd name="T37" fmla="*/ 35 h 1257"/>
                  <a:gd name="T38" fmla="*/ 66 w 1129"/>
                  <a:gd name="T39" fmla="*/ 41 h 1257"/>
                  <a:gd name="T40" fmla="*/ 63 w 1129"/>
                  <a:gd name="T41" fmla="*/ 47 h 1257"/>
                  <a:gd name="T42" fmla="*/ 60 w 1129"/>
                  <a:gd name="T43" fmla="*/ 53 h 1257"/>
                  <a:gd name="T44" fmla="*/ 57 w 1129"/>
                  <a:gd name="T45" fmla="*/ 58 h 1257"/>
                  <a:gd name="T46" fmla="*/ 52 w 1129"/>
                  <a:gd name="T47" fmla="*/ 64 h 1257"/>
                  <a:gd name="T48" fmla="*/ 47 w 1129"/>
                  <a:gd name="T49" fmla="*/ 69 h 1257"/>
                  <a:gd name="T50" fmla="*/ 42 w 1129"/>
                  <a:gd name="T51" fmla="*/ 74 h 1257"/>
                  <a:gd name="T52" fmla="*/ 37 w 1129"/>
                  <a:gd name="T53" fmla="*/ 77 h 1257"/>
                  <a:gd name="T54" fmla="*/ 33 w 1129"/>
                  <a:gd name="T55" fmla="*/ 77 h 1257"/>
                  <a:gd name="T56" fmla="*/ 29 w 1129"/>
                  <a:gd name="T57" fmla="*/ 74 h 1257"/>
                  <a:gd name="T58" fmla="*/ 25 w 1129"/>
                  <a:gd name="T59" fmla="*/ 70 h 1257"/>
                  <a:gd name="T60" fmla="*/ 20 w 1129"/>
                  <a:gd name="T61" fmla="*/ 66 h 1257"/>
                  <a:gd name="T62" fmla="*/ 15 w 1129"/>
                  <a:gd name="T63" fmla="*/ 60 h 1257"/>
                  <a:gd name="T64" fmla="*/ 11 w 1129"/>
                  <a:gd name="T65" fmla="*/ 54 h 1257"/>
                  <a:gd name="T66" fmla="*/ 8 w 1129"/>
                  <a:gd name="T67" fmla="*/ 49 h 1257"/>
                  <a:gd name="T68" fmla="*/ 5 w 1129"/>
                  <a:gd name="T69" fmla="*/ 42 h 1257"/>
                  <a:gd name="T70" fmla="*/ 3 w 1129"/>
                  <a:gd name="T71" fmla="*/ 36 h 1257"/>
                  <a:gd name="T72" fmla="*/ 2 w 1129"/>
                  <a:gd name="T73" fmla="*/ 29 h 1257"/>
                  <a:gd name="T74" fmla="*/ 1 w 1129"/>
                  <a:gd name="T75" fmla="*/ 22 h 1257"/>
                  <a:gd name="T76" fmla="*/ 0 w 1129"/>
                  <a:gd name="T77" fmla="*/ 15 h 1257"/>
                  <a:gd name="T78" fmla="*/ 1 w 1129"/>
                  <a:gd name="T79" fmla="*/ 8 h 1257"/>
                  <a:gd name="T80" fmla="*/ 2 w 1129"/>
                  <a:gd name="T81" fmla="*/ 2 h 125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29"/>
                  <a:gd name="T124" fmla="*/ 0 h 1257"/>
                  <a:gd name="T125" fmla="*/ 1129 w 1129"/>
                  <a:gd name="T126" fmla="*/ 1257 h 125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29" h="1257">
                    <a:moveTo>
                      <a:pt x="26" y="2"/>
                    </a:moveTo>
                    <a:lnTo>
                      <a:pt x="57" y="23"/>
                    </a:lnTo>
                    <a:lnTo>
                      <a:pt x="91" y="38"/>
                    </a:lnTo>
                    <a:lnTo>
                      <a:pt x="122" y="50"/>
                    </a:lnTo>
                    <a:lnTo>
                      <a:pt x="171" y="69"/>
                    </a:lnTo>
                    <a:lnTo>
                      <a:pt x="212" y="81"/>
                    </a:lnTo>
                    <a:lnTo>
                      <a:pt x="257" y="95"/>
                    </a:lnTo>
                    <a:lnTo>
                      <a:pt x="305" y="105"/>
                    </a:lnTo>
                    <a:lnTo>
                      <a:pt x="354" y="118"/>
                    </a:lnTo>
                    <a:lnTo>
                      <a:pt x="406" y="126"/>
                    </a:lnTo>
                    <a:lnTo>
                      <a:pt x="466" y="133"/>
                    </a:lnTo>
                    <a:lnTo>
                      <a:pt x="525" y="138"/>
                    </a:lnTo>
                    <a:lnTo>
                      <a:pt x="578" y="138"/>
                    </a:lnTo>
                    <a:lnTo>
                      <a:pt x="644" y="138"/>
                    </a:lnTo>
                    <a:lnTo>
                      <a:pt x="716" y="126"/>
                    </a:lnTo>
                    <a:lnTo>
                      <a:pt x="772" y="119"/>
                    </a:lnTo>
                    <a:lnTo>
                      <a:pt x="811" y="111"/>
                    </a:lnTo>
                    <a:lnTo>
                      <a:pt x="861" y="99"/>
                    </a:lnTo>
                    <a:lnTo>
                      <a:pt x="901" y="87"/>
                    </a:lnTo>
                    <a:lnTo>
                      <a:pt x="939" y="73"/>
                    </a:lnTo>
                    <a:lnTo>
                      <a:pt x="986" y="54"/>
                    </a:lnTo>
                    <a:lnTo>
                      <a:pt x="1020" y="40"/>
                    </a:lnTo>
                    <a:lnTo>
                      <a:pt x="1053" y="24"/>
                    </a:lnTo>
                    <a:lnTo>
                      <a:pt x="1081" y="14"/>
                    </a:lnTo>
                    <a:lnTo>
                      <a:pt x="1101" y="0"/>
                    </a:lnTo>
                    <a:lnTo>
                      <a:pt x="1110" y="35"/>
                    </a:lnTo>
                    <a:lnTo>
                      <a:pt x="1115" y="69"/>
                    </a:lnTo>
                    <a:lnTo>
                      <a:pt x="1117" y="99"/>
                    </a:lnTo>
                    <a:lnTo>
                      <a:pt x="1124" y="154"/>
                    </a:lnTo>
                    <a:lnTo>
                      <a:pt x="1126" y="194"/>
                    </a:lnTo>
                    <a:lnTo>
                      <a:pt x="1129" y="232"/>
                    </a:lnTo>
                    <a:lnTo>
                      <a:pt x="1129" y="264"/>
                    </a:lnTo>
                    <a:lnTo>
                      <a:pt x="1124" y="318"/>
                    </a:lnTo>
                    <a:lnTo>
                      <a:pt x="1122" y="358"/>
                    </a:lnTo>
                    <a:lnTo>
                      <a:pt x="1117" y="404"/>
                    </a:lnTo>
                    <a:lnTo>
                      <a:pt x="1108" y="458"/>
                    </a:lnTo>
                    <a:lnTo>
                      <a:pt x="1101" y="503"/>
                    </a:lnTo>
                    <a:lnTo>
                      <a:pt x="1084" y="568"/>
                    </a:lnTo>
                    <a:lnTo>
                      <a:pt x="1069" y="620"/>
                    </a:lnTo>
                    <a:lnTo>
                      <a:pt x="1050" y="668"/>
                    </a:lnTo>
                    <a:lnTo>
                      <a:pt x="1032" y="712"/>
                    </a:lnTo>
                    <a:lnTo>
                      <a:pt x="1008" y="763"/>
                    </a:lnTo>
                    <a:lnTo>
                      <a:pt x="984" y="812"/>
                    </a:lnTo>
                    <a:lnTo>
                      <a:pt x="960" y="851"/>
                    </a:lnTo>
                    <a:lnTo>
                      <a:pt x="932" y="893"/>
                    </a:lnTo>
                    <a:lnTo>
                      <a:pt x="899" y="943"/>
                    </a:lnTo>
                    <a:lnTo>
                      <a:pt x="861" y="995"/>
                    </a:lnTo>
                    <a:lnTo>
                      <a:pt x="825" y="1034"/>
                    </a:lnTo>
                    <a:lnTo>
                      <a:pt x="785" y="1078"/>
                    </a:lnTo>
                    <a:lnTo>
                      <a:pt x="741" y="1117"/>
                    </a:lnTo>
                    <a:lnTo>
                      <a:pt x="694" y="1155"/>
                    </a:lnTo>
                    <a:lnTo>
                      <a:pt x="659" y="1185"/>
                    </a:lnTo>
                    <a:lnTo>
                      <a:pt x="627" y="1211"/>
                    </a:lnTo>
                    <a:lnTo>
                      <a:pt x="587" y="1235"/>
                    </a:lnTo>
                    <a:lnTo>
                      <a:pt x="556" y="1257"/>
                    </a:lnTo>
                    <a:lnTo>
                      <a:pt x="523" y="1236"/>
                    </a:lnTo>
                    <a:lnTo>
                      <a:pt x="494" y="1217"/>
                    </a:lnTo>
                    <a:lnTo>
                      <a:pt x="452" y="1186"/>
                    </a:lnTo>
                    <a:lnTo>
                      <a:pt x="419" y="1160"/>
                    </a:lnTo>
                    <a:lnTo>
                      <a:pt x="385" y="1131"/>
                    </a:lnTo>
                    <a:lnTo>
                      <a:pt x="354" y="1102"/>
                    </a:lnTo>
                    <a:lnTo>
                      <a:pt x="316" y="1066"/>
                    </a:lnTo>
                    <a:lnTo>
                      <a:pt x="281" y="1022"/>
                    </a:lnTo>
                    <a:lnTo>
                      <a:pt x="235" y="964"/>
                    </a:lnTo>
                    <a:lnTo>
                      <a:pt x="202" y="919"/>
                    </a:lnTo>
                    <a:lnTo>
                      <a:pt x="174" y="879"/>
                    </a:lnTo>
                    <a:lnTo>
                      <a:pt x="145" y="827"/>
                    </a:lnTo>
                    <a:lnTo>
                      <a:pt x="122" y="786"/>
                    </a:lnTo>
                    <a:lnTo>
                      <a:pt x="98" y="732"/>
                    </a:lnTo>
                    <a:lnTo>
                      <a:pt x="77" y="684"/>
                    </a:lnTo>
                    <a:lnTo>
                      <a:pt x="62" y="642"/>
                    </a:lnTo>
                    <a:lnTo>
                      <a:pt x="43" y="579"/>
                    </a:lnTo>
                    <a:lnTo>
                      <a:pt x="29" y="534"/>
                    </a:lnTo>
                    <a:lnTo>
                      <a:pt x="17" y="473"/>
                    </a:lnTo>
                    <a:lnTo>
                      <a:pt x="10" y="428"/>
                    </a:lnTo>
                    <a:lnTo>
                      <a:pt x="1" y="358"/>
                    </a:lnTo>
                    <a:lnTo>
                      <a:pt x="0" y="304"/>
                    </a:lnTo>
                    <a:lnTo>
                      <a:pt x="0" y="242"/>
                    </a:lnTo>
                    <a:lnTo>
                      <a:pt x="1" y="178"/>
                    </a:lnTo>
                    <a:lnTo>
                      <a:pt x="5" y="128"/>
                    </a:lnTo>
                    <a:lnTo>
                      <a:pt x="12" y="74"/>
                    </a:lnTo>
                    <a:lnTo>
                      <a:pt x="19" y="33"/>
                    </a:lnTo>
                    <a:lnTo>
                      <a:pt x="26" y="2"/>
                    </a:lnTo>
                    <a:close/>
                  </a:path>
                </a:pathLst>
              </a:custGeom>
              <a:solidFill>
                <a:srgbClr val="DF1F3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56682" name="Text Box 506"/>
            <p:cNvSpPr txBox="1">
              <a:spLocks noChangeArrowheads="1"/>
            </p:cNvSpPr>
            <p:nvPr/>
          </p:nvSpPr>
          <p:spPr bwMode="auto">
            <a:xfrm>
              <a:off x="1219" y="145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660033"/>
                  </a:solidFill>
                  <a:latin typeface="標楷體" pitchFamily="65" charset="-120"/>
                  <a:ea typeface="標楷體" pitchFamily="65" charset="-120"/>
                </a:rPr>
                <a:t>個人學習</a:t>
              </a:r>
            </a:p>
          </p:txBody>
        </p:sp>
        <p:sp>
          <p:nvSpPr>
            <p:cNvPr id="156683" name="Text Box 507"/>
            <p:cNvSpPr txBox="1">
              <a:spLocks noChangeArrowheads="1"/>
            </p:cNvSpPr>
            <p:nvPr/>
          </p:nvSpPr>
          <p:spPr bwMode="auto">
            <a:xfrm>
              <a:off x="529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0066CC"/>
                  </a:solidFill>
                  <a:latin typeface="標楷體" pitchFamily="65" charset="-120"/>
                  <a:ea typeface="標楷體" pitchFamily="65" charset="-120"/>
                </a:rPr>
                <a:t>組內學習</a:t>
              </a:r>
            </a:p>
          </p:txBody>
        </p:sp>
        <p:sp>
          <p:nvSpPr>
            <p:cNvPr id="156684" name="Text Box 508"/>
            <p:cNvSpPr txBox="1">
              <a:spLocks noChangeArrowheads="1"/>
            </p:cNvSpPr>
            <p:nvPr/>
          </p:nvSpPr>
          <p:spPr bwMode="auto">
            <a:xfrm>
              <a:off x="1754" y="2361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組間學習</a:t>
              </a:r>
            </a:p>
          </p:txBody>
        </p:sp>
        <p:sp>
          <p:nvSpPr>
            <p:cNvPr id="156685" name="Text Box 509"/>
            <p:cNvSpPr txBox="1">
              <a:spLocks noChangeArrowheads="1"/>
            </p:cNvSpPr>
            <p:nvPr/>
          </p:nvSpPr>
          <p:spPr bwMode="auto">
            <a:xfrm>
              <a:off x="1296" y="1895"/>
              <a:ext cx="3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</a:p>
            <a:p>
              <a:pPr>
                <a:spcBef>
                  <a:spcPct val="50000"/>
                </a:spcBef>
              </a:pPr>
              <a:r>
                <a:rPr lang="zh-TW" altLang="en-US" sz="1600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學習</a:t>
              </a:r>
            </a:p>
          </p:txBody>
        </p:sp>
        <p:grpSp>
          <p:nvGrpSpPr>
            <p:cNvPr id="6" name="Group 510"/>
            <p:cNvGrpSpPr>
              <a:grpSpLocks/>
            </p:cNvGrpSpPr>
            <p:nvPr/>
          </p:nvGrpSpPr>
          <p:grpSpPr bwMode="auto">
            <a:xfrm>
              <a:off x="68" y="709"/>
              <a:ext cx="1205" cy="674"/>
              <a:chOff x="158" y="754"/>
              <a:chExt cx="1205" cy="674"/>
            </a:xfrm>
          </p:grpSpPr>
          <p:sp>
            <p:nvSpPr>
              <p:cNvPr id="156693" name="AutoShape 511"/>
              <p:cNvSpPr>
                <a:spLocks noChangeArrowheads="1"/>
              </p:cNvSpPr>
              <p:nvPr/>
            </p:nvSpPr>
            <p:spPr bwMode="auto">
              <a:xfrm>
                <a:off x="204" y="754"/>
                <a:ext cx="1070" cy="635"/>
              </a:xfrm>
              <a:prstGeom prst="wedgeRoundRectCallout">
                <a:avLst>
                  <a:gd name="adj1" fmla="val 61681"/>
                  <a:gd name="adj2" fmla="val 75042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4" name="Text Box 512"/>
              <p:cNvSpPr txBox="1">
                <a:spLocks noChangeArrowheads="1"/>
              </p:cNvSpPr>
              <p:nvPr/>
            </p:nvSpPr>
            <p:spPr bwMode="auto">
              <a:xfrm>
                <a:off x="158" y="754"/>
                <a:ext cx="1205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個人專業</a:t>
                </a:r>
              </a:p>
              <a:p>
                <a:pPr algn="ctr"/>
                <a:r>
                  <a:rPr lang="zh-TW" altLang="en-US" sz="1600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年資累積：獨斷。</a:t>
                </a:r>
              </a:p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專業學習：專業。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7" name="Group 513"/>
            <p:cNvGrpSpPr>
              <a:grpSpLocks/>
            </p:cNvGrpSpPr>
            <p:nvPr/>
          </p:nvGrpSpPr>
          <p:grpSpPr bwMode="auto">
            <a:xfrm>
              <a:off x="1028" y="3086"/>
              <a:ext cx="1379" cy="599"/>
              <a:chOff x="1111" y="3203"/>
              <a:chExt cx="1379" cy="599"/>
            </a:xfrm>
          </p:grpSpPr>
          <p:sp>
            <p:nvSpPr>
              <p:cNvPr id="156691" name="AutoShape 514"/>
              <p:cNvSpPr>
                <a:spLocks noChangeArrowheads="1"/>
              </p:cNvSpPr>
              <p:nvPr/>
            </p:nvSpPr>
            <p:spPr bwMode="auto">
              <a:xfrm>
                <a:off x="1111" y="3249"/>
                <a:ext cx="1379" cy="553"/>
              </a:xfrm>
              <a:prstGeom prst="wedgeRoundRectCallout">
                <a:avLst>
                  <a:gd name="adj1" fmla="val -47171"/>
                  <a:gd name="adj2" fmla="val -109495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2" name="Text Box 515"/>
              <p:cNvSpPr txBox="1">
                <a:spLocks noChangeArrowheads="1"/>
              </p:cNvSpPr>
              <p:nvPr/>
            </p:nvSpPr>
            <p:spPr bwMode="auto">
              <a:xfrm>
                <a:off x="1111" y="3203"/>
                <a:ext cx="1361" cy="5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團隊協作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位階至上：</a:t>
                </a:r>
                <a:r>
                  <a:rPr lang="zh-TW" altLang="en-US" sz="1600" b="1">
                    <a:solidFill>
                      <a:srgbClr val="660033"/>
                    </a:solidFill>
                    <a:latin typeface="Times New Roman" pitchFamily="18" charset="0"/>
                    <a:ea typeface="標楷體" pitchFamily="65" charset="-120"/>
                  </a:rPr>
                  <a:t>一言堂。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團隊學習：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合作。</a:t>
                </a:r>
              </a:p>
            </p:txBody>
          </p:sp>
        </p:grpSp>
        <p:grpSp>
          <p:nvGrpSpPr>
            <p:cNvPr id="8" name="Group 516"/>
            <p:cNvGrpSpPr>
              <a:grpSpLocks/>
            </p:cNvGrpSpPr>
            <p:nvPr/>
          </p:nvGrpSpPr>
          <p:grpSpPr bwMode="auto">
            <a:xfrm>
              <a:off x="2207" y="1227"/>
              <a:ext cx="1225" cy="712"/>
              <a:chOff x="2290" y="1344"/>
              <a:chExt cx="1225" cy="712"/>
            </a:xfrm>
          </p:grpSpPr>
          <p:sp>
            <p:nvSpPr>
              <p:cNvPr id="156689" name="AutoShape 517"/>
              <p:cNvSpPr>
                <a:spLocks noChangeArrowheads="1"/>
              </p:cNvSpPr>
              <p:nvPr/>
            </p:nvSpPr>
            <p:spPr bwMode="auto">
              <a:xfrm>
                <a:off x="2336" y="1344"/>
                <a:ext cx="1161" cy="574"/>
              </a:xfrm>
              <a:prstGeom prst="wedgeRoundRectCallout">
                <a:avLst>
                  <a:gd name="adj1" fmla="val -71880"/>
                  <a:gd name="adj2" fmla="val 135366"/>
                  <a:gd name="adj3" fmla="val 16667"/>
                </a:avLst>
              </a:prstGeom>
              <a:solidFill>
                <a:srgbClr val="FFCC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56690" name="Text Box 518"/>
              <p:cNvSpPr txBox="1">
                <a:spLocks noChangeArrowheads="1"/>
              </p:cNvSpPr>
              <p:nvPr/>
            </p:nvSpPr>
            <p:spPr bwMode="auto">
              <a:xfrm>
                <a:off x="2290" y="1344"/>
                <a:ext cx="1225" cy="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深廣視野</a:t>
                </a:r>
              </a:p>
              <a:p>
                <a:pPr algn="ctr"/>
                <a:r>
                  <a:rPr lang="zh-TW" altLang="en-US" b="1">
                    <a:solidFill>
                      <a:srgbClr val="0099FF"/>
                    </a:solidFill>
                    <a:latin typeface="Times New Roman" pitchFamily="18" charset="0"/>
                    <a:ea typeface="標楷體" pitchFamily="65" charset="-120"/>
                  </a:rPr>
                  <a:t>爭權奪利：</a:t>
                </a:r>
                <a:r>
                  <a:rPr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衝突。</a:t>
                </a:r>
              </a:p>
              <a:p>
                <a:pPr algn="ctr"/>
                <a:r>
                  <a:rPr lang="zh-TW" altLang="en-US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創新學習：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創新。</a:t>
                </a:r>
              </a:p>
              <a:p>
                <a:pPr algn="ctr"/>
                <a:endPara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sp>
        <p:nvSpPr>
          <p:cNvPr id="378375" name="Arc 519"/>
          <p:cNvSpPr>
            <a:spLocks/>
          </p:cNvSpPr>
          <p:nvPr/>
        </p:nvSpPr>
        <p:spPr bwMode="auto">
          <a:xfrm>
            <a:off x="2959100" y="3797300"/>
            <a:ext cx="2057400" cy="2971800"/>
          </a:xfrm>
          <a:custGeom>
            <a:avLst/>
            <a:gdLst>
              <a:gd name="T0" fmla="*/ 0 w 13350"/>
              <a:gd name="T1" fmla="*/ 0 h 21600"/>
              <a:gd name="T2" fmla="*/ 2147483647 w 13350"/>
              <a:gd name="T3" fmla="*/ 2147483647 h 21600"/>
              <a:gd name="T4" fmla="*/ 0 w 13350"/>
              <a:gd name="T5" fmla="*/ 2147483647 h 21600"/>
              <a:gd name="T6" fmla="*/ 0 60000 65536"/>
              <a:gd name="T7" fmla="*/ 0 60000 65536"/>
              <a:gd name="T8" fmla="*/ 0 60000 65536"/>
              <a:gd name="T9" fmla="*/ 0 w 13350"/>
              <a:gd name="T10" fmla="*/ 0 h 21600"/>
              <a:gd name="T11" fmla="*/ 13350 w 133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0" h="21600" fill="none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</a:path>
              <a:path w="13350" h="21600" stroke="0" extrusionOk="0">
                <a:moveTo>
                  <a:pt x="-1" y="0"/>
                </a:moveTo>
                <a:cubicBezTo>
                  <a:pt x="4841" y="0"/>
                  <a:pt x="9543" y="1626"/>
                  <a:pt x="13349" y="4619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56679" name="Picture 523" descr="j0303436"/>
          <p:cNvPicPr>
            <a:picLocks noGrp="1" noChangeAspect="1" noChangeArrowheads="1" noCrop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7956550" y="5445125"/>
            <a:ext cx="1009650" cy="10191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3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7DF08-949C-4985-9D46-372EB25A9824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4518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邁向組織學習的五項修練</a:t>
            </a:r>
          </a:p>
        </p:txBody>
      </p:sp>
      <p:sp>
        <p:nvSpPr>
          <p:cNvPr id="157700" name="Rectangle 2051"/>
          <p:cNvSpPr>
            <a:spLocks noChangeArrowheads="1"/>
          </p:cNvSpPr>
          <p:nvPr/>
        </p:nvSpPr>
        <p:spPr bwMode="auto">
          <a:xfrm>
            <a:off x="914400" y="1447800"/>
            <a:ext cx="6934200" cy="33528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45188" name="Text Box 2052"/>
          <p:cNvSpPr txBox="1">
            <a:spLocks noChangeArrowheads="1"/>
          </p:cNvSpPr>
          <p:nvPr/>
        </p:nvSpPr>
        <p:spPr bwMode="auto">
          <a:xfrm>
            <a:off x="457200" y="5029200"/>
            <a:ext cx="8382000" cy="822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修練的實踐並非靠外在強制力量或威逼利誘，而是必須自發精練整套理論和技巧，於日常營運工作中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。 </a:t>
            </a:r>
            <a:endParaRPr lang="zh-TW" altLang="en-US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7702" name="Rectangle 2053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3" name="Line 2054"/>
          <p:cNvSpPr>
            <a:spLocks noChangeShapeType="1"/>
          </p:cNvSpPr>
          <p:nvPr/>
        </p:nvSpPr>
        <p:spPr bwMode="auto">
          <a:xfrm>
            <a:off x="914400" y="14478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4" name="Line 2055"/>
          <p:cNvSpPr>
            <a:spLocks noChangeShapeType="1"/>
          </p:cNvSpPr>
          <p:nvPr/>
        </p:nvSpPr>
        <p:spPr bwMode="auto">
          <a:xfrm flipH="1">
            <a:off x="5638800" y="14478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5" name="Line 2056"/>
          <p:cNvSpPr>
            <a:spLocks noChangeShapeType="1"/>
          </p:cNvSpPr>
          <p:nvPr/>
        </p:nvSpPr>
        <p:spPr bwMode="auto">
          <a:xfrm flipH="1">
            <a:off x="914400" y="3810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6" name="Line 2057"/>
          <p:cNvSpPr>
            <a:spLocks noChangeShapeType="1"/>
          </p:cNvSpPr>
          <p:nvPr/>
        </p:nvSpPr>
        <p:spPr bwMode="auto">
          <a:xfrm>
            <a:off x="5638800" y="3810000"/>
            <a:ext cx="2209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4" name="Rectangle 2058"/>
          <p:cNvSpPr>
            <a:spLocks noChangeArrowheads="1"/>
          </p:cNvSpPr>
          <p:nvPr/>
        </p:nvSpPr>
        <p:spPr bwMode="auto">
          <a:xfrm>
            <a:off x="2514600" y="1600200"/>
            <a:ext cx="389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自我超越</a:t>
            </a: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(Personal Mastery)</a:t>
            </a:r>
          </a:p>
        </p:txBody>
      </p:sp>
      <p:sp>
        <p:nvSpPr>
          <p:cNvPr id="1245195" name="Rectangle 2059"/>
          <p:cNvSpPr>
            <a:spLocks noChangeArrowheads="1"/>
          </p:cNvSpPr>
          <p:nvPr/>
        </p:nvSpPr>
        <p:spPr bwMode="auto">
          <a:xfrm>
            <a:off x="2286000" y="3962400"/>
            <a:ext cx="3806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改善心智模式</a:t>
            </a:r>
          </a:p>
          <a:p>
            <a:pPr algn="ctr"/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(Improving Mental Models)</a:t>
            </a:r>
          </a:p>
        </p:txBody>
      </p:sp>
      <p:sp>
        <p:nvSpPr>
          <p:cNvPr id="1245196" name="Rectangle 2060"/>
          <p:cNvSpPr>
            <a:spLocks noChangeArrowheads="1"/>
          </p:cNvSpPr>
          <p:nvPr/>
        </p:nvSpPr>
        <p:spPr bwMode="auto">
          <a:xfrm>
            <a:off x="5648325" y="2438400"/>
            <a:ext cx="2200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建立共同願景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(Building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Shared Vision)</a:t>
            </a:r>
          </a:p>
        </p:txBody>
      </p:sp>
      <p:sp>
        <p:nvSpPr>
          <p:cNvPr id="1245197" name="Rectangle 2061"/>
          <p:cNvSpPr>
            <a:spLocks noChangeArrowheads="1"/>
          </p:cNvSpPr>
          <p:nvPr/>
        </p:nvSpPr>
        <p:spPr bwMode="auto">
          <a:xfrm>
            <a:off x="1143000" y="2438400"/>
            <a:ext cx="1563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團隊學習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(Team</a:t>
            </a:r>
          </a:p>
          <a:p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Learning)</a:t>
            </a:r>
          </a:p>
        </p:txBody>
      </p:sp>
      <p:sp>
        <p:nvSpPr>
          <p:cNvPr id="157711" name="Rectangle 2062"/>
          <p:cNvSpPr>
            <a:spLocks noChangeArrowheads="1"/>
          </p:cNvSpPr>
          <p:nvPr/>
        </p:nvSpPr>
        <p:spPr bwMode="auto">
          <a:xfrm>
            <a:off x="3048000" y="2438400"/>
            <a:ext cx="2590800" cy="1371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5199" name="Rectangle 2063"/>
          <p:cNvSpPr>
            <a:spLocks noChangeArrowheads="1"/>
          </p:cNvSpPr>
          <p:nvPr/>
        </p:nvSpPr>
        <p:spPr bwMode="auto">
          <a:xfrm>
            <a:off x="2987675" y="2667000"/>
            <a:ext cx="271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系統思考</a:t>
            </a:r>
          </a:p>
          <a:p>
            <a:pPr algn="ctr"/>
            <a:r>
              <a:rPr lang="en-US" altLang="zh-TW" sz="2400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(Systems Thinking)</a:t>
            </a:r>
          </a:p>
        </p:txBody>
      </p:sp>
      <p:pic>
        <p:nvPicPr>
          <p:cNvPr id="157713" name="Picture 2064" descr="j030049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172450" y="4076700"/>
            <a:ext cx="749300" cy="854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5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5188" grpId="0" animBg="1" autoUpdateAnimBg="0"/>
      <p:bldP spid="1245194" grpId="0" autoUpdateAnimBg="0"/>
      <p:bldP spid="1245195" grpId="0" autoUpdateAnimBg="0"/>
      <p:bldP spid="1245196" grpId="0" autoUpdateAnimBg="0"/>
      <p:bldP spid="1245197" grpId="0" autoUpdateAnimBg="0"/>
      <p:bldP spid="1245199" grpId="0" autoUpdateAnimBg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夏至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32</TotalTime>
  <Words>661</Words>
  <Application>Microsoft Office PowerPoint</Application>
  <PresentationFormat>如螢幕大小 (4:3)</PresentationFormat>
  <Paragraphs>107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2" baseType="lpstr">
      <vt:lpstr>微軟正黑體</vt:lpstr>
      <vt:lpstr>標楷體</vt:lpstr>
      <vt:lpstr>Arial</vt:lpstr>
      <vt:lpstr>Gill Sans MT</vt:lpstr>
      <vt:lpstr>Symbol</vt:lpstr>
      <vt:lpstr>Times New Roman</vt:lpstr>
      <vt:lpstr>Verdana</vt:lpstr>
      <vt:lpstr>Wingdings</vt:lpstr>
      <vt:lpstr>Wingdings 2</vt:lpstr>
      <vt:lpstr>教學目標</vt:lpstr>
      <vt:lpstr>夏至</vt:lpstr>
      <vt:lpstr>組織發展</vt:lpstr>
      <vt:lpstr>PowerPoint 簡報</vt:lpstr>
      <vt:lpstr>PowerPoint 簡報</vt:lpstr>
      <vt:lpstr>學習型組織</vt:lpstr>
      <vt:lpstr>學習型組織的7 “C”</vt:lpstr>
      <vt:lpstr>五個學習循環模式的動態圖</vt:lpstr>
      <vt:lpstr>PowerPoint 簡報</vt:lpstr>
      <vt:lpstr>PowerPoint 簡報</vt:lpstr>
      <vt:lpstr>邁向組織學習的五項修練</vt:lpstr>
      <vt:lpstr>統一超商－塑造為學習型組織</vt:lpstr>
      <vt:lpstr>『學習』造就改變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user</cp:lastModifiedBy>
  <cp:revision>7</cp:revision>
  <dcterms:created xsi:type="dcterms:W3CDTF">2010-07-14T02:13:16Z</dcterms:created>
  <dcterms:modified xsi:type="dcterms:W3CDTF">2014-07-10T03:32:48Z</dcterms:modified>
</cp:coreProperties>
</file>